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6"/>
  </p:notesMasterIdLst>
  <p:sldIdLst>
    <p:sldId id="256" r:id="rId2"/>
    <p:sldId id="257" r:id="rId3"/>
    <p:sldId id="258" r:id="rId4"/>
    <p:sldId id="329" r:id="rId5"/>
    <p:sldId id="355" r:id="rId6"/>
    <p:sldId id="351" r:id="rId7"/>
    <p:sldId id="352" r:id="rId8"/>
    <p:sldId id="353" r:id="rId9"/>
    <p:sldId id="267" r:id="rId10"/>
    <p:sldId id="354" r:id="rId11"/>
    <p:sldId id="315" r:id="rId12"/>
    <p:sldId id="259" r:id="rId13"/>
    <p:sldId id="356" r:id="rId14"/>
    <p:sldId id="357" r:id="rId15"/>
    <p:sldId id="358" r:id="rId16"/>
    <p:sldId id="359" r:id="rId17"/>
    <p:sldId id="360" r:id="rId18"/>
    <p:sldId id="362" r:id="rId19"/>
    <p:sldId id="365" r:id="rId20"/>
    <p:sldId id="364" r:id="rId21"/>
    <p:sldId id="366" r:id="rId22"/>
    <p:sldId id="367" r:id="rId23"/>
    <p:sldId id="368" r:id="rId24"/>
    <p:sldId id="370" r:id="rId25"/>
    <p:sldId id="369" r:id="rId26"/>
    <p:sldId id="371" r:id="rId27"/>
    <p:sldId id="372" r:id="rId28"/>
    <p:sldId id="260" r:id="rId29"/>
    <p:sldId id="312" r:id="rId30"/>
    <p:sldId id="373" r:id="rId31"/>
    <p:sldId id="374" r:id="rId32"/>
    <p:sldId id="375" r:id="rId33"/>
    <p:sldId id="376" r:id="rId34"/>
    <p:sldId id="261" r:id="rId35"/>
    <p:sldId id="377" r:id="rId36"/>
    <p:sldId id="378" r:id="rId37"/>
    <p:sldId id="379" r:id="rId38"/>
    <p:sldId id="380" r:id="rId39"/>
    <p:sldId id="381" r:id="rId40"/>
    <p:sldId id="382" r:id="rId41"/>
    <p:sldId id="383" r:id="rId42"/>
    <p:sldId id="330" r:id="rId43"/>
    <p:sldId id="384" r:id="rId44"/>
    <p:sldId id="328" r:id="rId4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6" userDrawn="1">
          <p15:clr>
            <a:srgbClr val="A4A3A4"/>
          </p15:clr>
        </p15:guide>
        <p15:guide id="2" pos="5375" userDrawn="1">
          <p15:clr>
            <a:srgbClr val="A4A3A4"/>
          </p15:clr>
        </p15:guide>
        <p15:guide id="3" pos="385" userDrawn="1">
          <p15:clr>
            <a:srgbClr val="A4A3A4"/>
          </p15:clr>
        </p15:guide>
        <p15:guide id="4" orient="horz" pos="3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a:srgbClr val="63C965"/>
    <a:srgbClr val="262626"/>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43" autoAdjust="0"/>
    <p:restoredTop sz="89560" autoAdjust="0"/>
  </p:normalViewPr>
  <p:slideViewPr>
    <p:cSldViewPr snapToGrid="0" showGuides="1">
      <p:cViewPr varScale="1">
        <p:scale>
          <a:sx n="65" d="100"/>
          <a:sy n="65" d="100"/>
        </p:scale>
        <p:origin x="1572" y="66"/>
      </p:cViewPr>
      <p:guideLst>
        <p:guide orient="horz" pos="346"/>
        <p:guide pos="5375"/>
        <p:guide pos="385"/>
        <p:guide orient="horz" pos="3997"/>
      </p:guideLst>
    </p:cSldViewPr>
  </p:slideViewPr>
  <p:notesTextViewPr>
    <p:cViewPr>
      <p:scale>
        <a:sx n="1" d="1"/>
        <a:sy n="1" d="1"/>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AD77B4-E4B4-4D3C-A9C5-EB900FF3B15E}" type="datetimeFigureOut">
              <a:rPr lang="zh-CN" altLang="en-US" smtClean="0"/>
              <a:pPr/>
              <a:t>2019/5/25</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AD5EBB-275F-4C24-B082-C5EEF143550F}" type="slidenum">
              <a:rPr lang="zh-CN" altLang="en-US" smtClean="0"/>
              <a:pPr/>
              <a:t>‹#›</a:t>
            </a:fld>
            <a:endParaRPr lang="zh-CN" altLang="en-US"/>
          </a:p>
        </p:txBody>
      </p:sp>
    </p:spTree>
    <p:extLst>
      <p:ext uri="{BB962C8B-B14F-4D97-AF65-F5344CB8AC3E}">
        <p14:creationId xmlns:p14="http://schemas.microsoft.com/office/powerpoint/2010/main" val="544490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pPr/>
              <a:t>13</a:t>
            </a:fld>
            <a:endParaRPr lang="zh-CN" altLang="en-US"/>
          </a:p>
        </p:txBody>
      </p:sp>
    </p:spTree>
    <p:extLst>
      <p:ext uri="{BB962C8B-B14F-4D97-AF65-F5344CB8AC3E}">
        <p14:creationId xmlns:p14="http://schemas.microsoft.com/office/powerpoint/2010/main" val="1826866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pPr/>
              <a:t>14</a:t>
            </a:fld>
            <a:endParaRPr lang="zh-CN" altLang="en-US"/>
          </a:p>
        </p:txBody>
      </p:sp>
    </p:spTree>
    <p:extLst>
      <p:ext uri="{BB962C8B-B14F-4D97-AF65-F5344CB8AC3E}">
        <p14:creationId xmlns:p14="http://schemas.microsoft.com/office/powerpoint/2010/main" val="1294673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pPr/>
              <a:t>16</a:t>
            </a:fld>
            <a:endParaRPr lang="zh-CN" altLang="en-US"/>
          </a:p>
        </p:txBody>
      </p:sp>
    </p:spTree>
    <p:extLst>
      <p:ext uri="{BB962C8B-B14F-4D97-AF65-F5344CB8AC3E}">
        <p14:creationId xmlns:p14="http://schemas.microsoft.com/office/powerpoint/2010/main" val="3206263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pPr/>
              <a:t>44</a:t>
            </a:fld>
            <a:endParaRPr lang="zh-CN" altLang="en-US"/>
          </a:p>
        </p:txBody>
      </p:sp>
    </p:spTree>
    <p:extLst>
      <p:ext uri="{BB962C8B-B14F-4D97-AF65-F5344CB8AC3E}">
        <p14:creationId xmlns:p14="http://schemas.microsoft.com/office/powerpoint/2010/main" val="4099359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281D302F-5E2D-4FF9-A986-02603DCE6FDA}" type="datetimeFigureOut">
              <a:rPr lang="zh-CN" altLang="en-US" smtClean="0"/>
              <a:pPr/>
              <a:t>2019/5/25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56CA248-7BE1-4335-B3FB-1E6869F2EC71}" type="slidenum">
              <a:rPr lang="zh-CN" altLang="en-US" smtClean="0"/>
              <a:pPr/>
              <a:t>‹#›</a:t>
            </a:fld>
            <a:endParaRPr lang="zh-CN" altLang="en-US"/>
          </a:p>
        </p:txBody>
      </p:sp>
    </p:spTree>
    <p:extLst>
      <p:ext uri="{BB962C8B-B14F-4D97-AF65-F5344CB8AC3E}">
        <p14:creationId xmlns:p14="http://schemas.microsoft.com/office/powerpoint/2010/main" val="675159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281D302F-5E2D-4FF9-A986-02603DCE6FDA}" type="datetimeFigureOut">
              <a:rPr lang="zh-CN" altLang="en-US" smtClean="0"/>
              <a:pPr/>
              <a:t>2019/5/25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56CA248-7BE1-4335-B3FB-1E6869F2EC71}" type="slidenum">
              <a:rPr lang="zh-CN" altLang="en-US" smtClean="0"/>
              <a:pPr/>
              <a:t>‹#›</a:t>
            </a:fld>
            <a:endParaRPr lang="zh-CN" altLang="en-US"/>
          </a:p>
        </p:txBody>
      </p:sp>
    </p:spTree>
    <p:extLst>
      <p:ext uri="{BB962C8B-B14F-4D97-AF65-F5344CB8AC3E}">
        <p14:creationId xmlns:p14="http://schemas.microsoft.com/office/powerpoint/2010/main" val="2480929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281D302F-5E2D-4FF9-A986-02603DCE6FDA}" type="datetimeFigureOut">
              <a:rPr lang="zh-CN" altLang="en-US" smtClean="0"/>
              <a:pPr/>
              <a:t>2019/5/25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56CA248-7BE1-4335-B3FB-1E6869F2EC71}" type="slidenum">
              <a:rPr lang="zh-CN" altLang="en-US" smtClean="0"/>
              <a:pPr/>
              <a:t>‹#›</a:t>
            </a:fld>
            <a:endParaRPr lang="zh-CN" altLang="en-US"/>
          </a:p>
        </p:txBody>
      </p:sp>
    </p:spTree>
    <p:extLst>
      <p:ext uri="{BB962C8B-B14F-4D97-AF65-F5344CB8AC3E}">
        <p14:creationId xmlns:p14="http://schemas.microsoft.com/office/powerpoint/2010/main" val="4069148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281D302F-5E2D-4FF9-A986-02603DCE6FDA}" type="datetimeFigureOut">
              <a:rPr lang="zh-CN" altLang="en-US" smtClean="0"/>
              <a:pPr/>
              <a:t>2019/5/25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56CA248-7BE1-4335-B3FB-1E6869F2EC71}" type="slidenum">
              <a:rPr lang="zh-CN" altLang="en-US" smtClean="0"/>
              <a:pPr/>
              <a:t>‹#›</a:t>
            </a:fld>
            <a:endParaRPr lang="zh-CN" altLang="en-US"/>
          </a:p>
        </p:txBody>
      </p:sp>
    </p:spTree>
    <p:extLst>
      <p:ext uri="{BB962C8B-B14F-4D97-AF65-F5344CB8AC3E}">
        <p14:creationId xmlns:p14="http://schemas.microsoft.com/office/powerpoint/2010/main" val="26755598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281D302F-5E2D-4FF9-A986-02603DCE6FDA}" type="datetimeFigureOut">
              <a:rPr lang="zh-CN" altLang="en-US" smtClean="0"/>
              <a:pPr/>
              <a:t>2019/5/25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56CA248-7BE1-4335-B3FB-1E6869F2EC71}" type="slidenum">
              <a:rPr lang="zh-CN" altLang="en-US" smtClean="0"/>
              <a:pPr/>
              <a:t>‹#›</a:t>
            </a:fld>
            <a:endParaRPr lang="zh-CN" altLang="en-US"/>
          </a:p>
        </p:txBody>
      </p:sp>
    </p:spTree>
    <p:extLst>
      <p:ext uri="{BB962C8B-B14F-4D97-AF65-F5344CB8AC3E}">
        <p14:creationId xmlns:p14="http://schemas.microsoft.com/office/powerpoint/2010/main" val="1361808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281D302F-5E2D-4FF9-A986-02603DCE6FDA}" type="datetimeFigureOut">
              <a:rPr lang="zh-CN" altLang="en-US" smtClean="0"/>
              <a:pPr/>
              <a:t>2019/5/25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6CA248-7BE1-4335-B3FB-1E6869F2EC71}" type="slidenum">
              <a:rPr lang="zh-CN" altLang="en-US" smtClean="0"/>
              <a:pPr/>
              <a:t>‹#›</a:t>
            </a:fld>
            <a:endParaRPr lang="zh-CN" altLang="en-US"/>
          </a:p>
        </p:txBody>
      </p:sp>
    </p:spTree>
    <p:extLst>
      <p:ext uri="{BB962C8B-B14F-4D97-AF65-F5344CB8AC3E}">
        <p14:creationId xmlns:p14="http://schemas.microsoft.com/office/powerpoint/2010/main" val="4092917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281D302F-5E2D-4FF9-A986-02603DCE6FDA}" type="datetimeFigureOut">
              <a:rPr lang="zh-CN" altLang="en-US" smtClean="0"/>
              <a:pPr/>
              <a:t>2019/5/25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56CA248-7BE1-4335-B3FB-1E6869F2EC71}" type="slidenum">
              <a:rPr lang="zh-CN" altLang="en-US" smtClean="0"/>
              <a:pPr/>
              <a:t>‹#›</a:t>
            </a:fld>
            <a:endParaRPr lang="zh-CN" altLang="en-US"/>
          </a:p>
        </p:txBody>
      </p:sp>
    </p:spTree>
    <p:extLst>
      <p:ext uri="{BB962C8B-B14F-4D97-AF65-F5344CB8AC3E}">
        <p14:creationId xmlns:p14="http://schemas.microsoft.com/office/powerpoint/2010/main" val="529842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281D302F-5E2D-4FF9-A986-02603DCE6FDA}" type="datetimeFigureOut">
              <a:rPr lang="zh-CN" altLang="en-US" smtClean="0"/>
              <a:pPr/>
              <a:t>2019/5/25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56CA248-7BE1-4335-B3FB-1E6869F2EC71}" type="slidenum">
              <a:rPr lang="zh-CN" altLang="en-US" smtClean="0"/>
              <a:pPr/>
              <a:t>‹#›</a:t>
            </a:fld>
            <a:endParaRPr lang="zh-CN" altLang="en-US"/>
          </a:p>
        </p:txBody>
      </p:sp>
    </p:spTree>
    <p:extLst>
      <p:ext uri="{BB962C8B-B14F-4D97-AF65-F5344CB8AC3E}">
        <p14:creationId xmlns:p14="http://schemas.microsoft.com/office/powerpoint/2010/main" val="82223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1D302F-5E2D-4FF9-A986-02603DCE6FDA}" type="datetimeFigureOut">
              <a:rPr lang="zh-CN" altLang="en-US" smtClean="0"/>
              <a:pPr/>
              <a:t>2019/5/25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56CA248-7BE1-4335-B3FB-1E6869F2EC71}" type="slidenum">
              <a:rPr lang="zh-CN" altLang="en-US" smtClean="0"/>
              <a:pPr/>
              <a:t>‹#›</a:t>
            </a:fld>
            <a:endParaRPr lang="zh-CN" altLang="en-US"/>
          </a:p>
        </p:txBody>
      </p:sp>
    </p:spTree>
    <p:extLst>
      <p:ext uri="{BB962C8B-B14F-4D97-AF65-F5344CB8AC3E}">
        <p14:creationId xmlns:p14="http://schemas.microsoft.com/office/powerpoint/2010/main" val="19888758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281D302F-5E2D-4FF9-A986-02603DCE6FDA}" type="datetimeFigureOut">
              <a:rPr lang="zh-CN" altLang="en-US" smtClean="0"/>
              <a:pPr/>
              <a:t>2019/5/25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6CA248-7BE1-4335-B3FB-1E6869F2EC71}" type="slidenum">
              <a:rPr lang="zh-CN" altLang="en-US" smtClean="0"/>
              <a:pPr/>
              <a:t>‹#›</a:t>
            </a:fld>
            <a:endParaRPr lang="zh-CN" altLang="en-US"/>
          </a:p>
        </p:txBody>
      </p:sp>
    </p:spTree>
    <p:extLst>
      <p:ext uri="{BB962C8B-B14F-4D97-AF65-F5344CB8AC3E}">
        <p14:creationId xmlns:p14="http://schemas.microsoft.com/office/powerpoint/2010/main" val="42371269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281D302F-5E2D-4FF9-A986-02603DCE6FDA}" type="datetimeFigureOut">
              <a:rPr lang="zh-CN" altLang="en-US" smtClean="0"/>
              <a:pPr/>
              <a:t>2019/5/25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6CA248-7BE1-4335-B3FB-1E6869F2EC71}" type="slidenum">
              <a:rPr lang="zh-CN" altLang="en-US" smtClean="0"/>
              <a:pPr/>
              <a:t>‹#›</a:t>
            </a:fld>
            <a:endParaRPr lang="zh-CN" altLang="en-US"/>
          </a:p>
        </p:txBody>
      </p:sp>
    </p:spTree>
    <p:extLst>
      <p:ext uri="{BB962C8B-B14F-4D97-AF65-F5344CB8AC3E}">
        <p14:creationId xmlns:p14="http://schemas.microsoft.com/office/powerpoint/2010/main" val="100361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1D302F-5E2D-4FF9-A986-02603DCE6FDA}" type="datetimeFigureOut">
              <a:rPr lang="zh-CN" altLang="en-US" smtClean="0"/>
              <a:pPr/>
              <a:t>2019/5/25</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6CA248-7BE1-4335-B3FB-1E6869F2EC71}" type="slidenum">
              <a:rPr lang="zh-CN" altLang="en-US" smtClean="0"/>
              <a:pPr/>
              <a:t>‹#›</a:t>
            </a:fld>
            <a:endParaRPr lang="zh-CN" altLang="en-US"/>
          </a:p>
        </p:txBody>
      </p:sp>
    </p:spTree>
    <p:extLst>
      <p:ext uri="{BB962C8B-B14F-4D97-AF65-F5344CB8AC3E}">
        <p14:creationId xmlns:p14="http://schemas.microsoft.com/office/powerpoint/2010/main" val="40351070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3.xml"/><Relationship Id="rId7"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170.png"/><Relationship Id="rId5" Type="http://schemas.openxmlformats.org/officeDocument/2006/relationships/image" Target="../media/image160.png"/><Relationship Id="rId10" Type="http://schemas.openxmlformats.org/officeDocument/2006/relationships/image" Target="../media/image14.emf"/><Relationship Id="rId4" Type="http://schemas.openxmlformats.org/officeDocument/2006/relationships/image" Target="../media/image16.png"/><Relationship Id="rId9" Type="http://schemas.openxmlformats.org/officeDocument/2006/relationships/oleObject" Target="../embeddings/oleObject2.bin"/></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23.png"/><Relationship Id="rId5" Type="http://schemas.openxmlformats.org/officeDocument/2006/relationships/image" Target="../media/image14.emf"/><Relationship Id="rId4" Type="http://schemas.openxmlformats.org/officeDocument/2006/relationships/oleObject" Target="../embeddings/oleObject3.bin"/></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oleObject" Target="../embeddings/oleObject4.bin"/><Relationship Id="rId7" Type="http://schemas.microsoft.com/office/2007/relationships/hdphoto" Target="../media/hdphoto1.wdp"/><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media/image46.png"/><Relationship Id="rId11" Type="http://schemas.openxmlformats.org/officeDocument/2006/relationships/image" Target="../media/image49.jpeg"/><Relationship Id="rId5" Type="http://schemas.openxmlformats.org/officeDocument/2006/relationships/image" Target="../media/image45.png"/><Relationship Id="rId10" Type="http://schemas.openxmlformats.org/officeDocument/2006/relationships/image" Target="../media/image48.png"/><Relationship Id="rId4" Type="http://schemas.openxmlformats.org/officeDocument/2006/relationships/image" Target="../media/image43.emf"/><Relationship Id="rId9" Type="http://schemas.microsoft.com/office/2007/relationships/hdphoto" Target="../media/hdphoto2.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image" Target="../media/image46.png"/><Relationship Id="rId7" Type="http://schemas.openxmlformats.org/officeDocument/2006/relationships/oleObject" Target="../embeddings/oleObject5.bin"/><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microsoft.com/office/2007/relationships/hdphoto" Target="../media/hdphoto2.wdp"/><Relationship Id="rId5" Type="http://schemas.openxmlformats.org/officeDocument/2006/relationships/image" Target="../media/image47.pn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xml"/><Relationship Id="rId1" Type="http://schemas.openxmlformats.org/officeDocument/2006/relationships/vmlDrawing" Target="../drawings/vmlDrawing6.vml"/><Relationship Id="rId4" Type="http://schemas.openxmlformats.org/officeDocument/2006/relationships/image" Target="../media/image51.emf"/></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xml"/><Relationship Id="rId1" Type="http://schemas.openxmlformats.org/officeDocument/2006/relationships/vmlDrawing" Target="../drawings/vmlDrawing7.vml"/><Relationship Id="rId4" Type="http://schemas.openxmlformats.org/officeDocument/2006/relationships/image" Target="../media/image54.emf"/></Relationships>
</file>

<file path=ppt/slides/_rels/slide3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892800" y="3731551"/>
            <a:ext cx="3378199" cy="1200329"/>
          </a:xfrm>
          <a:prstGeom prst="rect">
            <a:avLst/>
          </a:prstGeom>
          <a:noFill/>
        </p:spPr>
        <p:txBody>
          <a:bodyPr wrap="square" rtlCol="0">
            <a:spAutoFit/>
          </a:bodyPr>
          <a:lstStyle/>
          <a:p>
            <a:r>
              <a:rPr lang="zh-CN" altLang="en-US" b="1" dirty="0" smtClean="0">
                <a:solidFill>
                  <a:schemeClr val="accent1"/>
                </a:solidFill>
                <a:latin typeface="微软雅黑" panose="020B0503020204020204" pitchFamily="34" charset="-122"/>
                <a:ea typeface="微软雅黑" panose="020B0503020204020204" pitchFamily="34" charset="-122"/>
              </a:rPr>
              <a:t>姓名</a:t>
            </a:r>
            <a:r>
              <a:rPr lang="en-US" altLang="zh-CN" b="1" dirty="0" smtClean="0">
                <a:solidFill>
                  <a:schemeClr val="accent1"/>
                </a:solidFill>
                <a:latin typeface="微软雅黑" panose="020B0503020204020204" pitchFamily="34" charset="-122"/>
                <a:ea typeface="微软雅黑" panose="020B0503020204020204" pitchFamily="34" charset="-122"/>
              </a:rPr>
              <a:t>: </a:t>
            </a:r>
            <a:r>
              <a:rPr lang="zh-CN" altLang="en-US" b="1" dirty="0" smtClean="0">
                <a:solidFill>
                  <a:schemeClr val="accent1"/>
                </a:solidFill>
                <a:latin typeface="微软雅黑" panose="020B0503020204020204" pitchFamily="34" charset="-122"/>
                <a:ea typeface="微软雅黑" panose="020B0503020204020204" pitchFamily="34" charset="-122"/>
              </a:rPr>
              <a:t>周文茜</a:t>
            </a:r>
            <a:endParaRPr lang="en-US" altLang="zh-CN" b="1" dirty="0" smtClean="0">
              <a:solidFill>
                <a:schemeClr val="accent1"/>
              </a:solidFill>
              <a:latin typeface="微软雅黑" panose="020B0503020204020204" pitchFamily="34" charset="-122"/>
              <a:ea typeface="微软雅黑" panose="020B0503020204020204" pitchFamily="34" charset="-122"/>
            </a:endParaRPr>
          </a:p>
          <a:p>
            <a:r>
              <a:rPr lang="zh-CN" altLang="en-US" b="1" dirty="0" smtClean="0">
                <a:solidFill>
                  <a:schemeClr val="accent1"/>
                </a:solidFill>
                <a:latin typeface="微软雅黑" panose="020B0503020204020204" pitchFamily="34" charset="-122"/>
                <a:ea typeface="微软雅黑" panose="020B0503020204020204" pitchFamily="34" charset="-122"/>
              </a:rPr>
              <a:t>学号</a:t>
            </a:r>
            <a:r>
              <a:rPr lang="en-US" altLang="zh-CN" b="1" dirty="0">
                <a:solidFill>
                  <a:schemeClr val="accent1"/>
                </a:solidFill>
                <a:latin typeface="微软雅黑" panose="020B0503020204020204" pitchFamily="34" charset="-122"/>
                <a:ea typeface="微软雅黑" panose="020B0503020204020204" pitchFamily="34" charset="-122"/>
              </a:rPr>
              <a:t>: 2120160972</a:t>
            </a:r>
            <a:endParaRPr lang="en-US" altLang="zh-CN" b="1" dirty="0">
              <a:solidFill>
                <a:schemeClr val="accent1"/>
              </a:solidFill>
              <a:latin typeface="微软雅黑" panose="020B0503020204020204" pitchFamily="34" charset="-122"/>
              <a:ea typeface="微软雅黑" panose="020B0503020204020204" pitchFamily="34" charset="-122"/>
            </a:endParaRPr>
          </a:p>
          <a:p>
            <a:r>
              <a:rPr lang="zh-CN" altLang="en-US" b="1" dirty="0" smtClean="0">
                <a:solidFill>
                  <a:schemeClr val="accent1"/>
                </a:solidFill>
                <a:latin typeface="微软雅黑" panose="020B0503020204020204" pitchFamily="34" charset="-122"/>
                <a:ea typeface="微软雅黑" panose="020B0503020204020204" pitchFamily="34" charset="-122"/>
              </a:rPr>
              <a:t>指导</a:t>
            </a:r>
            <a:r>
              <a:rPr lang="zh-CN" altLang="en-US" b="1" dirty="0" smtClean="0">
                <a:solidFill>
                  <a:schemeClr val="accent1"/>
                </a:solidFill>
                <a:latin typeface="微软雅黑" panose="020B0503020204020204" pitchFamily="34" charset="-122"/>
                <a:ea typeface="微软雅黑" panose="020B0503020204020204" pitchFamily="34" charset="-122"/>
              </a:rPr>
              <a:t>教师</a:t>
            </a:r>
            <a:r>
              <a:rPr lang="en-US" altLang="zh-CN" b="1" dirty="0" smtClean="0">
                <a:solidFill>
                  <a:schemeClr val="accent1"/>
                </a:solidFill>
                <a:latin typeface="微软雅黑" panose="020B0503020204020204" pitchFamily="34" charset="-122"/>
                <a:ea typeface="微软雅黑" panose="020B0503020204020204" pitchFamily="34" charset="-122"/>
              </a:rPr>
              <a:t>: </a:t>
            </a:r>
            <a:r>
              <a:rPr lang="zh-CN" altLang="en-US" b="1" dirty="0" smtClean="0">
                <a:solidFill>
                  <a:schemeClr val="accent1"/>
                </a:solidFill>
                <a:latin typeface="微软雅黑" panose="020B0503020204020204" pitchFamily="34" charset="-122"/>
                <a:ea typeface="微软雅黑" panose="020B0503020204020204" pitchFamily="34" charset="-122"/>
              </a:rPr>
              <a:t>王涛副研究员</a:t>
            </a:r>
          </a:p>
          <a:p>
            <a:r>
              <a:rPr lang="zh-CN" altLang="en-US" b="1" dirty="0" smtClean="0">
                <a:solidFill>
                  <a:schemeClr val="accent1"/>
                </a:solidFill>
                <a:latin typeface="微软雅黑" panose="020B0503020204020204" pitchFamily="34" charset="-122"/>
                <a:ea typeface="微软雅黑" panose="020B0503020204020204" pitchFamily="34" charset="-122"/>
              </a:rPr>
              <a:t>申请学位</a:t>
            </a:r>
            <a:r>
              <a:rPr lang="en-US" altLang="zh-CN" b="1" dirty="0" smtClean="0">
                <a:solidFill>
                  <a:schemeClr val="accent1"/>
                </a:solidFill>
                <a:latin typeface="微软雅黑" panose="020B0503020204020204" pitchFamily="34" charset="-122"/>
                <a:ea typeface="微软雅黑" panose="020B0503020204020204" pitchFamily="34" charset="-122"/>
              </a:rPr>
              <a:t>: </a:t>
            </a:r>
            <a:r>
              <a:rPr lang="zh-CN" altLang="en-US" b="1" dirty="0" smtClean="0">
                <a:solidFill>
                  <a:schemeClr val="accent1"/>
                </a:solidFill>
                <a:latin typeface="微软雅黑" panose="020B0503020204020204" pitchFamily="34" charset="-122"/>
                <a:ea typeface="微软雅黑" panose="020B0503020204020204" pitchFamily="34" charset="-122"/>
              </a:rPr>
              <a:t>工学硕士</a:t>
            </a:r>
          </a:p>
        </p:txBody>
      </p:sp>
      <p:grpSp>
        <p:nvGrpSpPr>
          <p:cNvPr id="3" name="组合 2"/>
          <p:cNvGrpSpPr/>
          <p:nvPr/>
        </p:nvGrpSpPr>
        <p:grpSpPr>
          <a:xfrm>
            <a:off x="8788400" y="2159000"/>
            <a:ext cx="355600" cy="2871985"/>
            <a:chOff x="8564451" y="2716812"/>
            <a:chExt cx="579549" cy="1361673"/>
          </a:xfrm>
        </p:grpSpPr>
        <p:sp>
          <p:nvSpPr>
            <p:cNvPr id="12" name="矩形 11"/>
            <p:cNvSpPr/>
            <p:nvPr/>
          </p:nvSpPr>
          <p:spPr>
            <a:xfrm>
              <a:off x="8564451" y="2716812"/>
              <a:ext cx="579549" cy="9934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8564451" y="3805061"/>
              <a:ext cx="579549" cy="2734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0" y="2197104"/>
            <a:ext cx="5880100" cy="2847445"/>
            <a:chOff x="0" y="2716812"/>
            <a:chExt cx="5991142" cy="1387548"/>
          </a:xfrm>
        </p:grpSpPr>
        <p:sp>
          <p:nvSpPr>
            <p:cNvPr id="30" name="矩形 29"/>
            <p:cNvSpPr/>
            <p:nvPr/>
          </p:nvSpPr>
          <p:spPr>
            <a:xfrm>
              <a:off x="0" y="3805061"/>
              <a:ext cx="5991141" cy="2734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0" y="2716812"/>
              <a:ext cx="5991142" cy="9934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20701" y="2721122"/>
              <a:ext cx="5343440" cy="682401"/>
            </a:xfrm>
            <a:prstGeom prst="rect">
              <a:avLst/>
            </a:prstGeom>
            <a:noFill/>
          </p:spPr>
          <p:txBody>
            <a:bodyPr wrap="square" rtlCol="0">
              <a:spAutoFit/>
            </a:bodyPr>
            <a:lstStyle/>
            <a:p>
              <a:pPr algn="r">
                <a:lnSpc>
                  <a:spcPct val="125000"/>
                </a:lnSpc>
              </a:pPr>
              <a:r>
                <a:rPr lang="zh-CN" altLang="en-US" sz="3400" b="1" dirty="0" smtClean="0">
                  <a:solidFill>
                    <a:schemeClr val="bg1"/>
                  </a:solidFill>
                  <a:latin typeface="微软雅黑" panose="020B0503020204020204" pitchFamily="34" charset="-122"/>
                  <a:ea typeface="微软雅黑" panose="020B0503020204020204" pitchFamily="34" charset="-122"/>
                </a:rPr>
                <a:t>基于声发射的</a:t>
              </a:r>
              <a:r>
                <a:rPr lang="zh-CN" altLang="en-US" sz="3400" b="1" dirty="0">
                  <a:solidFill>
                    <a:schemeClr val="bg1"/>
                  </a:solidFill>
                  <a:latin typeface="微软雅黑" panose="020B0503020204020204" pitchFamily="34" charset="-122"/>
                  <a:ea typeface="微软雅黑" panose="020B0503020204020204" pitchFamily="34" charset="-122"/>
                </a:rPr>
                <a:t>缆索断丝</a:t>
              </a:r>
              <a:endParaRPr lang="en-US" altLang="zh-CN" sz="3400" b="1" dirty="0" smtClean="0">
                <a:solidFill>
                  <a:schemeClr val="bg1"/>
                </a:solidFill>
                <a:latin typeface="微软雅黑" panose="020B0503020204020204" pitchFamily="34" charset="-122"/>
                <a:ea typeface="微软雅黑" panose="020B0503020204020204" pitchFamily="34" charset="-122"/>
              </a:endParaRPr>
            </a:p>
            <a:p>
              <a:pPr algn="r">
                <a:lnSpc>
                  <a:spcPct val="125000"/>
                </a:lnSpc>
              </a:pPr>
              <a:r>
                <a:rPr lang="zh-CN" altLang="en-US" sz="3400" b="1" dirty="0">
                  <a:solidFill>
                    <a:schemeClr val="bg1"/>
                  </a:solidFill>
                  <a:latin typeface="微软雅黑" panose="020B0503020204020204" pitchFamily="34" charset="-122"/>
                  <a:ea typeface="微软雅黑" panose="020B0503020204020204" pitchFamily="34" charset="-122"/>
                </a:rPr>
                <a:t>识别及</a:t>
              </a:r>
              <a:r>
                <a:rPr lang="zh-CN" altLang="en-US" sz="3400" b="1" dirty="0" smtClean="0">
                  <a:solidFill>
                    <a:schemeClr val="bg1"/>
                  </a:solidFill>
                  <a:latin typeface="微软雅黑" panose="020B0503020204020204" pitchFamily="34" charset="-122"/>
                  <a:ea typeface="微软雅黑" panose="020B0503020204020204" pitchFamily="34" charset="-122"/>
                </a:rPr>
                <a:t>定位的研究</a:t>
              </a:r>
            </a:p>
          </p:txBody>
        </p:sp>
        <p:sp>
          <p:nvSpPr>
            <p:cNvPr id="33" name="文本框 32"/>
            <p:cNvSpPr txBox="1"/>
            <p:nvPr/>
          </p:nvSpPr>
          <p:spPr>
            <a:xfrm>
              <a:off x="1981200" y="3759410"/>
              <a:ext cx="3844840" cy="344950"/>
            </a:xfrm>
            <a:prstGeom prst="rect">
              <a:avLst/>
            </a:prstGeom>
            <a:noFill/>
          </p:spPr>
          <p:txBody>
            <a:bodyPr wrap="square" rtlCol="0">
              <a:spAutoFit/>
            </a:bodyPr>
            <a:lstStyle/>
            <a:p>
              <a:pPr algn="r">
                <a:lnSpc>
                  <a:spcPct val="125000"/>
                </a:lnSpc>
              </a:pPr>
              <a:r>
                <a:rPr lang="en-US" altLang="zh-CN" sz="1600" dirty="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Study of  the identification and location of cable breakage </a:t>
              </a:r>
              <a:r>
                <a:rPr lang="en-US" altLang="zh-CN" sz="1600" dirty="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based on acoustic emission</a:t>
              </a:r>
              <a:endParaRPr lang="zh-CN" altLang="en-US" sz="1600"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grpSp>
      <p:grpSp>
        <p:nvGrpSpPr>
          <p:cNvPr id="4" name="组合 3"/>
          <p:cNvGrpSpPr/>
          <p:nvPr/>
        </p:nvGrpSpPr>
        <p:grpSpPr>
          <a:xfrm>
            <a:off x="198269" y="3676385"/>
            <a:ext cx="1224000" cy="1223998"/>
            <a:chOff x="1734969" y="2787385"/>
            <a:chExt cx="1224000" cy="1223998"/>
          </a:xfrm>
        </p:grpSpPr>
        <p:sp>
          <p:nvSpPr>
            <p:cNvPr id="27" name="椭圆 26"/>
            <p:cNvSpPr/>
            <p:nvPr/>
          </p:nvSpPr>
          <p:spPr>
            <a:xfrm>
              <a:off x="1734969" y="2787385"/>
              <a:ext cx="1224000" cy="1223998"/>
            </a:xfrm>
            <a:prstGeom prst="ellipse">
              <a:avLst/>
            </a:pr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Freeform 9"/>
            <p:cNvSpPr>
              <a:spLocks noEditPoints="1"/>
            </p:cNvSpPr>
            <p:nvPr/>
          </p:nvSpPr>
          <p:spPr bwMode="auto">
            <a:xfrm>
              <a:off x="1945451" y="3091502"/>
              <a:ext cx="803035" cy="615763"/>
            </a:xfrm>
            <a:custGeom>
              <a:avLst/>
              <a:gdLst>
                <a:gd name="T0" fmla="*/ 16 w 104"/>
                <a:gd name="T1" fmla="*/ 2 h 79"/>
                <a:gd name="T2" fmla="*/ 27 w 104"/>
                <a:gd name="T3" fmla="*/ 4 h 79"/>
                <a:gd name="T4" fmla="*/ 19 w 104"/>
                <a:gd name="T5" fmla="*/ 48 h 79"/>
                <a:gd name="T6" fmla="*/ 4 w 104"/>
                <a:gd name="T7" fmla="*/ 45 h 79"/>
                <a:gd name="T8" fmla="*/ 16 w 104"/>
                <a:gd name="T9" fmla="*/ 2 h 79"/>
                <a:gd name="T10" fmla="*/ 18 w 104"/>
                <a:gd name="T11" fmla="*/ 65 h 79"/>
                <a:gd name="T12" fmla="*/ 16 w 104"/>
                <a:gd name="T13" fmla="*/ 72 h 79"/>
                <a:gd name="T14" fmla="*/ 101 w 104"/>
                <a:gd name="T15" fmla="*/ 72 h 79"/>
                <a:gd name="T16" fmla="*/ 104 w 104"/>
                <a:gd name="T17" fmla="*/ 72 h 79"/>
                <a:gd name="T18" fmla="*/ 104 w 104"/>
                <a:gd name="T19" fmla="*/ 68 h 79"/>
                <a:gd name="T20" fmla="*/ 104 w 104"/>
                <a:gd name="T21" fmla="*/ 26 h 79"/>
                <a:gd name="T22" fmla="*/ 104 w 104"/>
                <a:gd name="T23" fmla="*/ 24 h 79"/>
                <a:gd name="T24" fmla="*/ 103 w 104"/>
                <a:gd name="T25" fmla="*/ 23 h 79"/>
                <a:gd name="T26" fmla="*/ 90 w 104"/>
                <a:gd name="T27" fmla="*/ 10 h 79"/>
                <a:gd name="T28" fmla="*/ 89 w 104"/>
                <a:gd name="T29" fmla="*/ 9 h 79"/>
                <a:gd name="T30" fmla="*/ 87 w 104"/>
                <a:gd name="T31" fmla="*/ 9 h 79"/>
                <a:gd name="T32" fmla="*/ 31 w 104"/>
                <a:gd name="T33" fmla="*/ 9 h 79"/>
                <a:gd name="T34" fmla="*/ 31 w 104"/>
                <a:gd name="T35" fmla="*/ 17 h 79"/>
                <a:gd name="T36" fmla="*/ 84 w 104"/>
                <a:gd name="T37" fmla="*/ 17 h 79"/>
                <a:gd name="T38" fmla="*/ 83 w 104"/>
                <a:gd name="T39" fmla="*/ 28 h 79"/>
                <a:gd name="T40" fmla="*/ 83 w 104"/>
                <a:gd name="T41" fmla="*/ 30 h 79"/>
                <a:gd name="T42" fmla="*/ 85 w 104"/>
                <a:gd name="T43" fmla="*/ 30 h 79"/>
                <a:gd name="T44" fmla="*/ 97 w 104"/>
                <a:gd name="T45" fmla="*/ 29 h 79"/>
                <a:gd name="T46" fmla="*/ 97 w 104"/>
                <a:gd name="T47" fmla="*/ 65 h 79"/>
                <a:gd name="T48" fmla="*/ 18 w 104"/>
                <a:gd name="T49" fmla="*/ 65 h 79"/>
                <a:gd name="T50" fmla="*/ 95 w 104"/>
                <a:gd name="T51" fmla="*/ 26 h 79"/>
                <a:gd name="T52" fmla="*/ 86 w 104"/>
                <a:gd name="T53" fmla="*/ 26 h 79"/>
                <a:gd name="T54" fmla="*/ 87 w 104"/>
                <a:gd name="T55" fmla="*/ 18 h 79"/>
                <a:gd name="T56" fmla="*/ 95 w 104"/>
                <a:gd name="T57" fmla="*/ 26 h 79"/>
                <a:gd name="T58" fmla="*/ 32 w 104"/>
                <a:gd name="T59" fmla="*/ 43 h 79"/>
                <a:gd name="T60" fmla="*/ 74 w 104"/>
                <a:gd name="T61" fmla="*/ 43 h 79"/>
                <a:gd name="T62" fmla="*/ 74 w 104"/>
                <a:gd name="T63" fmla="*/ 45 h 79"/>
                <a:gd name="T64" fmla="*/ 32 w 104"/>
                <a:gd name="T65" fmla="*/ 45 h 79"/>
                <a:gd name="T66" fmla="*/ 32 w 104"/>
                <a:gd name="T67" fmla="*/ 43 h 79"/>
                <a:gd name="T68" fmla="*/ 32 w 104"/>
                <a:gd name="T69" fmla="*/ 32 h 79"/>
                <a:gd name="T70" fmla="*/ 71 w 104"/>
                <a:gd name="T71" fmla="*/ 32 h 79"/>
                <a:gd name="T72" fmla="*/ 71 w 104"/>
                <a:gd name="T73" fmla="*/ 35 h 79"/>
                <a:gd name="T74" fmla="*/ 32 w 104"/>
                <a:gd name="T75" fmla="*/ 35 h 79"/>
                <a:gd name="T76" fmla="*/ 32 w 104"/>
                <a:gd name="T77" fmla="*/ 32 h 79"/>
                <a:gd name="T78" fmla="*/ 32 w 104"/>
                <a:gd name="T79" fmla="*/ 22 h 79"/>
                <a:gd name="T80" fmla="*/ 71 w 104"/>
                <a:gd name="T81" fmla="*/ 22 h 79"/>
                <a:gd name="T82" fmla="*/ 71 w 104"/>
                <a:gd name="T83" fmla="*/ 25 h 79"/>
                <a:gd name="T84" fmla="*/ 32 w 104"/>
                <a:gd name="T85" fmla="*/ 25 h 79"/>
                <a:gd name="T86" fmla="*/ 32 w 104"/>
                <a:gd name="T87" fmla="*/ 22 h 79"/>
                <a:gd name="T88" fmla="*/ 3 w 104"/>
                <a:gd name="T89" fmla="*/ 66 h 79"/>
                <a:gd name="T90" fmla="*/ 9 w 104"/>
                <a:gd name="T91" fmla="*/ 68 h 79"/>
                <a:gd name="T92" fmla="*/ 9 w 104"/>
                <a:gd name="T93" fmla="*/ 74 h 79"/>
                <a:gd name="T94" fmla="*/ 5 w 104"/>
                <a:gd name="T95" fmla="*/ 79 h 79"/>
                <a:gd name="T96" fmla="*/ 2 w 104"/>
                <a:gd name="T97" fmla="*/ 78 h 79"/>
                <a:gd name="T98" fmla="*/ 0 w 104"/>
                <a:gd name="T99" fmla="*/ 72 h 79"/>
                <a:gd name="T100" fmla="*/ 3 w 104"/>
                <a:gd name="T101" fmla="*/ 66 h 79"/>
                <a:gd name="T102" fmla="*/ 4 w 104"/>
                <a:gd name="T103" fmla="*/ 48 h 79"/>
                <a:gd name="T104" fmla="*/ 2 w 104"/>
                <a:gd name="T105" fmla="*/ 65 h 79"/>
                <a:gd name="T106" fmla="*/ 12 w 104"/>
                <a:gd name="T107" fmla="*/ 67 h 79"/>
                <a:gd name="T108" fmla="*/ 17 w 104"/>
                <a:gd name="T109" fmla="*/ 51 h 79"/>
                <a:gd name="T110" fmla="*/ 4 w 104"/>
                <a:gd name="T111" fmla="*/ 4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4" h="79">
                  <a:moveTo>
                    <a:pt x="16" y="2"/>
                  </a:moveTo>
                  <a:cubicBezTo>
                    <a:pt x="21" y="0"/>
                    <a:pt x="24" y="1"/>
                    <a:pt x="27" y="4"/>
                  </a:cubicBezTo>
                  <a:cubicBezTo>
                    <a:pt x="26" y="20"/>
                    <a:pt x="23" y="35"/>
                    <a:pt x="19" y="48"/>
                  </a:cubicBezTo>
                  <a:cubicBezTo>
                    <a:pt x="14" y="47"/>
                    <a:pt x="9" y="46"/>
                    <a:pt x="4" y="45"/>
                  </a:cubicBezTo>
                  <a:cubicBezTo>
                    <a:pt x="6" y="29"/>
                    <a:pt x="10" y="15"/>
                    <a:pt x="16" y="2"/>
                  </a:cubicBezTo>
                  <a:close/>
                  <a:moveTo>
                    <a:pt x="18" y="65"/>
                  </a:moveTo>
                  <a:cubicBezTo>
                    <a:pt x="16" y="72"/>
                    <a:pt x="16" y="72"/>
                    <a:pt x="16" y="72"/>
                  </a:cubicBezTo>
                  <a:cubicBezTo>
                    <a:pt x="69" y="72"/>
                    <a:pt x="74" y="72"/>
                    <a:pt x="101" y="72"/>
                  </a:cubicBezTo>
                  <a:cubicBezTo>
                    <a:pt x="104" y="72"/>
                    <a:pt x="104" y="72"/>
                    <a:pt x="104" y="72"/>
                  </a:cubicBezTo>
                  <a:cubicBezTo>
                    <a:pt x="104" y="68"/>
                    <a:pt x="104" y="68"/>
                    <a:pt x="104" y="68"/>
                  </a:cubicBezTo>
                  <a:cubicBezTo>
                    <a:pt x="104" y="26"/>
                    <a:pt x="104" y="26"/>
                    <a:pt x="104" y="26"/>
                  </a:cubicBezTo>
                  <a:cubicBezTo>
                    <a:pt x="104" y="24"/>
                    <a:pt x="104" y="24"/>
                    <a:pt x="104" y="24"/>
                  </a:cubicBezTo>
                  <a:cubicBezTo>
                    <a:pt x="103" y="23"/>
                    <a:pt x="103" y="23"/>
                    <a:pt x="103" y="23"/>
                  </a:cubicBezTo>
                  <a:cubicBezTo>
                    <a:pt x="90" y="10"/>
                    <a:pt x="90" y="10"/>
                    <a:pt x="90" y="10"/>
                  </a:cubicBezTo>
                  <a:cubicBezTo>
                    <a:pt x="89" y="9"/>
                    <a:pt x="89" y="9"/>
                    <a:pt x="89" y="9"/>
                  </a:cubicBezTo>
                  <a:cubicBezTo>
                    <a:pt x="87" y="9"/>
                    <a:pt x="87" y="9"/>
                    <a:pt x="87" y="9"/>
                  </a:cubicBezTo>
                  <a:cubicBezTo>
                    <a:pt x="31" y="9"/>
                    <a:pt x="31" y="9"/>
                    <a:pt x="31" y="9"/>
                  </a:cubicBezTo>
                  <a:cubicBezTo>
                    <a:pt x="31" y="12"/>
                    <a:pt x="31" y="14"/>
                    <a:pt x="31" y="17"/>
                  </a:cubicBezTo>
                  <a:cubicBezTo>
                    <a:pt x="84" y="17"/>
                    <a:pt x="84" y="17"/>
                    <a:pt x="84" y="17"/>
                  </a:cubicBezTo>
                  <a:cubicBezTo>
                    <a:pt x="83" y="28"/>
                    <a:pt x="83" y="28"/>
                    <a:pt x="83" y="28"/>
                  </a:cubicBezTo>
                  <a:cubicBezTo>
                    <a:pt x="83" y="30"/>
                    <a:pt x="83" y="30"/>
                    <a:pt x="83" y="30"/>
                  </a:cubicBezTo>
                  <a:cubicBezTo>
                    <a:pt x="85" y="30"/>
                    <a:pt x="85" y="30"/>
                    <a:pt x="85" y="30"/>
                  </a:cubicBezTo>
                  <a:cubicBezTo>
                    <a:pt x="97" y="29"/>
                    <a:pt x="97" y="29"/>
                    <a:pt x="97" y="29"/>
                  </a:cubicBezTo>
                  <a:cubicBezTo>
                    <a:pt x="97" y="65"/>
                    <a:pt x="97" y="65"/>
                    <a:pt x="97" y="65"/>
                  </a:cubicBezTo>
                  <a:cubicBezTo>
                    <a:pt x="79" y="65"/>
                    <a:pt x="57" y="65"/>
                    <a:pt x="18" y="65"/>
                  </a:cubicBezTo>
                  <a:close/>
                  <a:moveTo>
                    <a:pt x="95" y="26"/>
                  </a:moveTo>
                  <a:cubicBezTo>
                    <a:pt x="86" y="26"/>
                    <a:pt x="86" y="26"/>
                    <a:pt x="86" y="26"/>
                  </a:cubicBezTo>
                  <a:cubicBezTo>
                    <a:pt x="87" y="18"/>
                    <a:pt x="87" y="18"/>
                    <a:pt x="87" y="18"/>
                  </a:cubicBezTo>
                  <a:cubicBezTo>
                    <a:pt x="95" y="26"/>
                    <a:pt x="95" y="26"/>
                    <a:pt x="95" y="26"/>
                  </a:cubicBezTo>
                  <a:close/>
                  <a:moveTo>
                    <a:pt x="32" y="43"/>
                  </a:moveTo>
                  <a:cubicBezTo>
                    <a:pt x="74" y="43"/>
                    <a:pt x="74" y="43"/>
                    <a:pt x="74" y="43"/>
                  </a:cubicBezTo>
                  <a:cubicBezTo>
                    <a:pt x="74" y="45"/>
                    <a:pt x="74" y="45"/>
                    <a:pt x="74" y="45"/>
                  </a:cubicBezTo>
                  <a:cubicBezTo>
                    <a:pt x="32" y="45"/>
                    <a:pt x="32" y="45"/>
                    <a:pt x="32" y="45"/>
                  </a:cubicBezTo>
                  <a:cubicBezTo>
                    <a:pt x="32" y="43"/>
                    <a:pt x="32" y="43"/>
                    <a:pt x="32" y="43"/>
                  </a:cubicBezTo>
                  <a:close/>
                  <a:moveTo>
                    <a:pt x="32" y="32"/>
                  </a:moveTo>
                  <a:cubicBezTo>
                    <a:pt x="71" y="32"/>
                    <a:pt x="71" y="32"/>
                    <a:pt x="71" y="32"/>
                  </a:cubicBezTo>
                  <a:cubicBezTo>
                    <a:pt x="71" y="35"/>
                    <a:pt x="71" y="35"/>
                    <a:pt x="71" y="35"/>
                  </a:cubicBezTo>
                  <a:cubicBezTo>
                    <a:pt x="32" y="35"/>
                    <a:pt x="32" y="35"/>
                    <a:pt x="32" y="35"/>
                  </a:cubicBezTo>
                  <a:cubicBezTo>
                    <a:pt x="32" y="32"/>
                    <a:pt x="32" y="32"/>
                    <a:pt x="32" y="32"/>
                  </a:cubicBezTo>
                  <a:close/>
                  <a:moveTo>
                    <a:pt x="32" y="22"/>
                  </a:moveTo>
                  <a:cubicBezTo>
                    <a:pt x="71" y="22"/>
                    <a:pt x="71" y="22"/>
                    <a:pt x="71" y="22"/>
                  </a:cubicBezTo>
                  <a:cubicBezTo>
                    <a:pt x="71" y="25"/>
                    <a:pt x="71" y="25"/>
                    <a:pt x="71" y="25"/>
                  </a:cubicBezTo>
                  <a:cubicBezTo>
                    <a:pt x="32" y="25"/>
                    <a:pt x="32" y="25"/>
                    <a:pt x="32" y="25"/>
                  </a:cubicBezTo>
                  <a:cubicBezTo>
                    <a:pt x="32" y="22"/>
                    <a:pt x="32" y="22"/>
                    <a:pt x="32" y="22"/>
                  </a:cubicBezTo>
                  <a:close/>
                  <a:moveTo>
                    <a:pt x="3" y="66"/>
                  </a:moveTo>
                  <a:cubicBezTo>
                    <a:pt x="9" y="68"/>
                    <a:pt x="9" y="68"/>
                    <a:pt x="9" y="68"/>
                  </a:cubicBezTo>
                  <a:cubicBezTo>
                    <a:pt x="9" y="74"/>
                    <a:pt x="9" y="74"/>
                    <a:pt x="9" y="74"/>
                  </a:cubicBezTo>
                  <a:cubicBezTo>
                    <a:pt x="5" y="79"/>
                    <a:pt x="5" y="79"/>
                    <a:pt x="5" y="79"/>
                  </a:cubicBezTo>
                  <a:cubicBezTo>
                    <a:pt x="4" y="79"/>
                    <a:pt x="3" y="79"/>
                    <a:pt x="2" y="78"/>
                  </a:cubicBezTo>
                  <a:cubicBezTo>
                    <a:pt x="0" y="72"/>
                    <a:pt x="0" y="72"/>
                    <a:pt x="0" y="72"/>
                  </a:cubicBezTo>
                  <a:cubicBezTo>
                    <a:pt x="3" y="66"/>
                    <a:pt x="3" y="66"/>
                    <a:pt x="3" y="66"/>
                  </a:cubicBezTo>
                  <a:close/>
                  <a:moveTo>
                    <a:pt x="4" y="48"/>
                  </a:moveTo>
                  <a:cubicBezTo>
                    <a:pt x="3" y="53"/>
                    <a:pt x="3" y="59"/>
                    <a:pt x="2" y="65"/>
                  </a:cubicBezTo>
                  <a:cubicBezTo>
                    <a:pt x="5" y="65"/>
                    <a:pt x="9" y="66"/>
                    <a:pt x="12" y="67"/>
                  </a:cubicBezTo>
                  <a:cubicBezTo>
                    <a:pt x="14" y="61"/>
                    <a:pt x="15" y="56"/>
                    <a:pt x="17" y="51"/>
                  </a:cubicBezTo>
                  <a:cubicBezTo>
                    <a:pt x="13" y="50"/>
                    <a:pt x="9" y="49"/>
                    <a:pt x="4" y="4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21494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2"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par>
                                <p:cTn id="11" presetID="53" presetClass="entr" presetSubtype="16" fill="hold" grpId="0" nodeType="withEffect">
                                  <p:stCondLst>
                                    <p:cond delay="40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par>
                                <p:cTn id="16" presetID="53" presetClass="entr" presetSubtype="16" fill="hold" nodeType="withEffect">
                                  <p:stCondLst>
                                    <p:cond delay="40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611187" y="261275"/>
            <a:ext cx="666069" cy="664458"/>
            <a:chOff x="611187" y="261275"/>
            <a:chExt cx="666069" cy="664458"/>
          </a:xfrm>
        </p:grpSpPr>
        <p:sp>
          <p:nvSpPr>
            <p:cNvPr id="9" name="矩形 8"/>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419575" y="362672"/>
            <a:ext cx="7113238" cy="461665"/>
          </a:xfrm>
          <a:prstGeom prst="rect">
            <a:avLst/>
          </a:prstGeom>
          <a:noFill/>
        </p:spPr>
        <p:txBody>
          <a:bodyPr wrap="square" rtlCol="0">
            <a:spAutoFit/>
          </a:bodyPr>
          <a:lstStyle/>
          <a:p>
            <a:r>
              <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rPr>
              <a:t>1</a:t>
            </a:r>
            <a:r>
              <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研究背景</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8606970" y="6519446"/>
            <a:ext cx="638628" cy="338554"/>
            <a:chOff x="8663567" y="6519446"/>
            <a:chExt cx="638628" cy="338554"/>
          </a:xfrm>
        </p:grpSpPr>
        <p:sp>
          <p:nvSpPr>
            <p:cNvPr id="20" name="矩形 19"/>
            <p:cNvSpPr/>
            <p:nvPr/>
          </p:nvSpPr>
          <p:spPr>
            <a:xfrm>
              <a:off x="8766881" y="6519446"/>
              <a:ext cx="432000" cy="3385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8663567" y="6519446"/>
              <a:ext cx="638628" cy="338554"/>
            </a:xfrm>
            <a:prstGeom prst="rect">
              <a:avLst/>
            </a:prstGeom>
            <a:noFill/>
          </p:spPr>
          <p:txBody>
            <a:bodyPr wrap="square" rtlCol="0">
              <a:spAutoFit/>
            </a:bodyPr>
            <a:lstStyle/>
            <a:p>
              <a:pPr algn="ctr"/>
              <a:r>
                <a:rPr lang="en-US" altLang="zh-CN" sz="1600" dirty="0" smtClean="0">
                  <a:solidFill>
                    <a:schemeClr val="bg1"/>
                  </a:solidFill>
                  <a:latin typeface="微软雅黑" panose="020B0503020204020204" pitchFamily="34" charset="-122"/>
                  <a:ea typeface="微软雅黑" panose="020B0503020204020204" pitchFamily="34" charset="-122"/>
                </a:rPr>
                <a:t>05</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sp>
        <p:nvSpPr>
          <p:cNvPr id="21507" name="Rectangle 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2" name="表格 21"/>
          <p:cNvGraphicFramePr>
            <a:graphicFrameLocks noGrp="1"/>
          </p:cNvGraphicFramePr>
          <p:nvPr>
            <p:extLst>
              <p:ext uri="{D42A27DB-BD31-4B8C-83A1-F6EECF244321}">
                <p14:modId xmlns:p14="http://schemas.microsoft.com/office/powerpoint/2010/main" val="526669052"/>
              </p:ext>
            </p:extLst>
          </p:nvPr>
        </p:nvGraphicFramePr>
        <p:xfrm>
          <a:off x="611188" y="2276872"/>
          <a:ext cx="7921624" cy="2917597"/>
        </p:xfrm>
        <a:graphic>
          <a:graphicData uri="http://schemas.openxmlformats.org/drawingml/2006/table">
            <a:tbl>
              <a:tblPr firstCol="1">
                <a:tableStyleId>{5C22544A-7EE6-4342-B048-85BDC9FD1C3A}</a:tableStyleId>
              </a:tblPr>
              <a:tblGrid>
                <a:gridCol w="1561603">
                  <a:extLst>
                    <a:ext uri="{9D8B030D-6E8A-4147-A177-3AD203B41FA5}">
                      <a16:colId xmlns:a16="http://schemas.microsoft.com/office/drawing/2014/main" val="20000"/>
                    </a:ext>
                  </a:extLst>
                </a:gridCol>
                <a:gridCol w="1595077">
                  <a:extLst>
                    <a:ext uri="{9D8B030D-6E8A-4147-A177-3AD203B41FA5}">
                      <a16:colId xmlns:a16="http://schemas.microsoft.com/office/drawing/2014/main" val="20001"/>
                    </a:ext>
                  </a:extLst>
                </a:gridCol>
                <a:gridCol w="1629912">
                  <a:extLst>
                    <a:ext uri="{9D8B030D-6E8A-4147-A177-3AD203B41FA5}">
                      <a16:colId xmlns:a16="http://schemas.microsoft.com/office/drawing/2014/main" val="20002"/>
                    </a:ext>
                  </a:extLst>
                </a:gridCol>
                <a:gridCol w="1567516">
                  <a:extLst>
                    <a:ext uri="{9D8B030D-6E8A-4147-A177-3AD203B41FA5}">
                      <a16:colId xmlns:a16="http://schemas.microsoft.com/office/drawing/2014/main" val="20003"/>
                    </a:ext>
                  </a:extLst>
                </a:gridCol>
                <a:gridCol w="1567516">
                  <a:extLst>
                    <a:ext uri="{9D8B030D-6E8A-4147-A177-3AD203B41FA5}">
                      <a16:colId xmlns:a16="http://schemas.microsoft.com/office/drawing/2014/main" val="2047558253"/>
                    </a:ext>
                  </a:extLst>
                </a:gridCol>
              </a:tblGrid>
              <a:tr h="580628">
                <a:tc>
                  <a:txBody>
                    <a:bodyPr/>
                    <a:lstStyle/>
                    <a:p>
                      <a:pPr algn="ctr" fontAlgn="ctr">
                        <a:lnSpc>
                          <a:spcPct val="150000"/>
                        </a:lnSpc>
                        <a:spcBef>
                          <a:spcPts val="0"/>
                        </a:spcBef>
                        <a:spcAft>
                          <a:spcPts val="0"/>
                        </a:spcAft>
                      </a:pPr>
                      <a:endParaRPr lang="en-US" altLang="zh-CN" sz="1800" u="none" strike="noStrike" dirty="0" smtClean="0">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lnSpc>
                          <a:spcPct val="150000"/>
                        </a:lnSpc>
                        <a:spcBef>
                          <a:spcPts val="0"/>
                        </a:spcBef>
                        <a:spcAft>
                          <a:spcPts val="0"/>
                        </a:spcAft>
                      </a:pPr>
                      <a:r>
                        <a:rPr lang="zh-CN" altLang="en-US" sz="1800" u="none" strike="noStrike" dirty="0" smtClean="0">
                          <a:effectLst/>
                          <a:latin typeface="微软雅黑" panose="020B0503020204020204" pitchFamily="34" charset="-122"/>
                          <a:ea typeface="微软雅黑" panose="020B0503020204020204" pitchFamily="34" charset="-122"/>
                        </a:rPr>
                        <a:t>检测精度</a:t>
                      </a:r>
                    </a:p>
                  </a:txBody>
                  <a:tcPr marL="9525" marR="9525" marT="9525" marB="0" anchor="ctr"/>
                </a:tc>
                <a:tc>
                  <a:txBody>
                    <a:bodyPr/>
                    <a:lstStyle/>
                    <a:p>
                      <a:pPr algn="ctr" fontAlgn="ctr">
                        <a:lnSpc>
                          <a:spcPct val="150000"/>
                        </a:lnSpc>
                        <a:spcBef>
                          <a:spcPts val="0"/>
                        </a:spcBef>
                        <a:spcAft>
                          <a:spcPts val="0"/>
                        </a:spcAft>
                      </a:pPr>
                      <a:r>
                        <a:rPr lang="zh-CN" altLang="en-US" sz="1800" u="none" strike="noStrike" dirty="0" smtClean="0">
                          <a:effectLst/>
                          <a:latin typeface="微软雅黑" panose="020B0503020204020204" pitchFamily="34" charset="-122"/>
                          <a:ea typeface="微软雅黑" panose="020B0503020204020204" pitchFamily="34" charset="-122"/>
                        </a:rPr>
                        <a:t>检测效率</a:t>
                      </a:r>
                    </a:p>
                  </a:txBody>
                  <a:tcPr marL="9525" marR="9525" marT="9525" marB="0" anchor="ctr"/>
                </a:tc>
                <a:tc>
                  <a:txBody>
                    <a:bodyPr/>
                    <a:lstStyle/>
                    <a:p>
                      <a:pPr algn="ctr" fontAlgn="ctr">
                        <a:lnSpc>
                          <a:spcPct val="150000"/>
                        </a:lnSpc>
                        <a:spcBef>
                          <a:spcPts val="0"/>
                        </a:spcBef>
                        <a:spcAft>
                          <a:spcPts val="0"/>
                        </a:spcAft>
                      </a:pPr>
                      <a:r>
                        <a:rPr lang="zh-CN" altLang="en-US" sz="1800" u="none" strike="noStrike" dirty="0" smtClean="0">
                          <a:effectLst/>
                          <a:latin typeface="微软雅黑" panose="020B0503020204020204" pitchFamily="34" charset="-122"/>
                          <a:ea typeface="微软雅黑" panose="020B0503020204020204" pitchFamily="34" charset="-122"/>
                        </a:rPr>
                        <a:t>检测成本</a:t>
                      </a:r>
                    </a:p>
                  </a:txBody>
                  <a:tcPr marL="9525" marR="9525" marT="9525" marB="0" anchor="ctr"/>
                </a:tc>
                <a:tc>
                  <a:txBody>
                    <a:bodyPr/>
                    <a:lstStyle/>
                    <a:p>
                      <a:pPr algn="ctr" fontAlgn="ctr">
                        <a:lnSpc>
                          <a:spcPct val="150000"/>
                        </a:lnSpc>
                        <a:spcBef>
                          <a:spcPts val="0"/>
                        </a:spcBef>
                        <a:spcAft>
                          <a:spcPts val="0"/>
                        </a:spcAft>
                      </a:pPr>
                      <a:r>
                        <a:rPr lang="zh-CN" altLang="en-US" sz="1800" u="none" strike="noStrike" dirty="0" smtClean="0">
                          <a:effectLst/>
                          <a:latin typeface="微软雅黑" panose="020B0503020204020204" pitchFamily="34" charset="-122"/>
                          <a:ea typeface="微软雅黑" panose="020B0503020204020204" pitchFamily="34" charset="-122"/>
                        </a:rPr>
                        <a:t>检测方式</a:t>
                      </a:r>
                    </a:p>
                  </a:txBody>
                  <a:tcPr marL="9525" marR="9525" marT="9525" marB="0" anchor="ctr"/>
                </a:tc>
                <a:extLst>
                  <a:ext uri="{0D108BD9-81ED-4DB2-BD59-A6C34878D82A}">
                    <a16:rowId xmlns:a16="http://schemas.microsoft.com/office/drawing/2014/main" val="10000"/>
                  </a:ext>
                </a:extLst>
              </a:tr>
              <a:tr h="580628">
                <a:tc>
                  <a:txBody>
                    <a:bodyPr/>
                    <a:lstStyle/>
                    <a:p>
                      <a:pPr algn="ctr" fontAlgn="ctr">
                        <a:lnSpc>
                          <a:spcPct val="150000"/>
                        </a:lnSpc>
                        <a:spcBef>
                          <a:spcPts val="0"/>
                        </a:spcBef>
                        <a:spcAft>
                          <a:spcPts val="0"/>
                        </a:spcAft>
                      </a:pPr>
                      <a:r>
                        <a:rPr lang="zh-CN" altLang="en-US" sz="1800" u="none" strike="noStrike" dirty="0" smtClean="0">
                          <a:effectLst/>
                          <a:latin typeface="微软雅黑" panose="020B0503020204020204" pitchFamily="34" charset="-122"/>
                          <a:ea typeface="微软雅黑" panose="020B0503020204020204" pitchFamily="34" charset="-122"/>
                        </a:rPr>
                        <a:t>漏磁检测法</a:t>
                      </a:r>
                      <a:endParaRPr lang="en-US" altLang="zh-CN" sz="1800" u="none" strike="noStrike" dirty="0" smtClean="0">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lnSpc>
                          <a:spcPct val="150000"/>
                        </a:lnSpc>
                        <a:spcBef>
                          <a:spcPts val="0"/>
                        </a:spcBef>
                        <a:spcAft>
                          <a:spcPts val="0"/>
                        </a:spcAft>
                      </a:pPr>
                      <a:r>
                        <a:rPr lang="zh-CN" altLang="en-US" sz="1800" u="none" strike="noStrike" dirty="0" smtClean="0">
                          <a:effectLst/>
                          <a:latin typeface="微软雅黑" panose="020B0503020204020204" pitchFamily="34" charset="-122"/>
                          <a:ea typeface="微软雅黑" panose="020B0503020204020204" pitchFamily="34" charset="-122"/>
                        </a:rPr>
                        <a:t>低</a:t>
                      </a:r>
                    </a:p>
                  </a:txBody>
                  <a:tcPr marL="9525" marR="9525" marT="9525" marB="0" anchor="ctr"/>
                </a:tc>
                <a:tc>
                  <a:txBody>
                    <a:bodyPr/>
                    <a:lstStyle/>
                    <a:p>
                      <a:pPr algn="ctr" fontAlgn="ctr">
                        <a:lnSpc>
                          <a:spcPct val="150000"/>
                        </a:lnSpc>
                        <a:spcBef>
                          <a:spcPts val="0"/>
                        </a:spcBef>
                        <a:spcAft>
                          <a:spcPts val="0"/>
                        </a:spcAft>
                      </a:pPr>
                      <a:r>
                        <a:rPr lang="zh-CN" altLang="en-US" sz="1800" u="none" strike="noStrike" dirty="0" smtClean="0">
                          <a:effectLst/>
                          <a:latin typeface="微软雅黑" panose="020B0503020204020204" pitchFamily="34" charset="-122"/>
                          <a:ea typeface="微软雅黑" panose="020B0503020204020204" pitchFamily="34" charset="-122"/>
                        </a:rPr>
                        <a:t>低</a:t>
                      </a:r>
                    </a:p>
                  </a:txBody>
                  <a:tcPr marL="9525" marR="9525" marT="9525" marB="0" anchor="ctr"/>
                </a:tc>
                <a:tc>
                  <a:txBody>
                    <a:bodyPr/>
                    <a:lstStyle/>
                    <a:p>
                      <a:pPr algn="ctr" fontAlgn="ctr">
                        <a:lnSpc>
                          <a:spcPct val="150000"/>
                        </a:lnSpc>
                        <a:spcBef>
                          <a:spcPts val="0"/>
                        </a:spcBef>
                        <a:spcAft>
                          <a:spcPts val="0"/>
                        </a:spcAft>
                      </a:pPr>
                      <a:r>
                        <a:rPr lang="zh-CN" altLang="en-US" sz="1800" u="none" strike="noStrike" dirty="0" smtClean="0">
                          <a:effectLst/>
                          <a:latin typeface="微软雅黑" panose="020B0503020204020204" pitchFamily="34" charset="-122"/>
                          <a:ea typeface="微软雅黑" panose="020B0503020204020204" pitchFamily="34" charset="-122"/>
                        </a:rPr>
                        <a:t>低</a:t>
                      </a:r>
                    </a:p>
                  </a:txBody>
                  <a:tcPr marL="9525" marR="9525" marT="9525" marB="0" anchor="ctr"/>
                </a:tc>
                <a:tc>
                  <a:txBody>
                    <a:bodyPr/>
                    <a:lstStyle/>
                    <a:p>
                      <a:pPr algn="ctr" fontAlgn="ctr">
                        <a:lnSpc>
                          <a:spcPct val="150000"/>
                        </a:lnSpc>
                        <a:spcBef>
                          <a:spcPts val="0"/>
                        </a:spcBef>
                        <a:spcAft>
                          <a:spcPts val="0"/>
                        </a:spcAft>
                      </a:pPr>
                      <a:r>
                        <a:rPr lang="zh-CN" altLang="en-US" sz="1800" u="none" strike="noStrike" dirty="0" smtClean="0">
                          <a:effectLst/>
                          <a:latin typeface="微软雅黑" panose="020B0503020204020204" pitchFamily="34" charset="-122"/>
                          <a:ea typeface="微软雅黑" panose="020B0503020204020204" pitchFamily="34" charset="-122"/>
                        </a:rPr>
                        <a:t>主动</a:t>
                      </a:r>
                    </a:p>
                  </a:txBody>
                  <a:tcPr marL="9525" marR="9525" marT="9525" marB="0" anchor="ctr"/>
                </a:tc>
                <a:extLst>
                  <a:ext uri="{0D108BD9-81ED-4DB2-BD59-A6C34878D82A}">
                    <a16:rowId xmlns:a16="http://schemas.microsoft.com/office/drawing/2014/main" val="3935704119"/>
                  </a:ext>
                </a:extLst>
              </a:tr>
              <a:tr h="580628">
                <a:tc>
                  <a:txBody>
                    <a:bodyPr/>
                    <a:lstStyle/>
                    <a:p>
                      <a:pPr algn="ctr" fontAlgn="ctr">
                        <a:lnSpc>
                          <a:spcPct val="150000"/>
                        </a:lnSpc>
                        <a:spcBef>
                          <a:spcPts val="0"/>
                        </a:spcBef>
                        <a:spcAft>
                          <a:spcPts val="0"/>
                        </a:spcAft>
                      </a:pPr>
                      <a:r>
                        <a:rPr lang="zh-CN" altLang="en-US" sz="1800" u="none" strike="noStrike" dirty="0" smtClean="0">
                          <a:effectLst/>
                          <a:latin typeface="微软雅黑" panose="020B0503020204020204" pitchFamily="34" charset="-122"/>
                          <a:ea typeface="微软雅黑" panose="020B0503020204020204" pitchFamily="34" charset="-122"/>
                        </a:rPr>
                        <a:t>磁致伸缩法</a:t>
                      </a:r>
                      <a:endParaRPr lang="en-US" altLang="zh-CN" sz="1800" u="none" strike="noStrike" dirty="0" smtClean="0">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lnSpc>
                          <a:spcPct val="150000"/>
                        </a:lnSpc>
                        <a:spcBef>
                          <a:spcPts val="0"/>
                        </a:spcBef>
                        <a:spcAft>
                          <a:spcPts val="0"/>
                        </a:spcAft>
                      </a:pPr>
                      <a:r>
                        <a:rPr lang="zh-CN" altLang="en-US" sz="1800" u="none" strike="noStrike" dirty="0" smtClean="0">
                          <a:effectLst/>
                          <a:latin typeface="微软雅黑" panose="020B0503020204020204" pitchFamily="34" charset="-122"/>
                          <a:ea typeface="微软雅黑" panose="020B0503020204020204" pitchFamily="34" charset="-122"/>
                        </a:rPr>
                        <a:t>高</a:t>
                      </a:r>
                    </a:p>
                  </a:txBody>
                  <a:tcPr marL="9525" marR="9525" marT="9525" marB="0" anchor="ctr"/>
                </a:tc>
                <a:tc>
                  <a:txBody>
                    <a:bodyPr/>
                    <a:lstStyle/>
                    <a:p>
                      <a:pPr algn="ctr" fontAlgn="ctr">
                        <a:lnSpc>
                          <a:spcPct val="150000"/>
                        </a:lnSpc>
                        <a:spcBef>
                          <a:spcPts val="0"/>
                        </a:spcBef>
                        <a:spcAft>
                          <a:spcPts val="0"/>
                        </a:spcAft>
                      </a:pPr>
                      <a:r>
                        <a:rPr lang="zh-CN" altLang="en-US" sz="1800" u="none" strike="noStrike" dirty="0" smtClean="0">
                          <a:effectLst/>
                          <a:latin typeface="微软雅黑" panose="020B0503020204020204" pitchFamily="34" charset="-122"/>
                          <a:ea typeface="微软雅黑" panose="020B0503020204020204" pitchFamily="34" charset="-122"/>
                        </a:rPr>
                        <a:t>高</a:t>
                      </a:r>
                    </a:p>
                  </a:txBody>
                  <a:tcPr marL="9525" marR="9525" marT="9525" marB="0" anchor="ctr"/>
                </a:tc>
                <a:tc>
                  <a:txBody>
                    <a:bodyPr/>
                    <a:lstStyle/>
                    <a:p>
                      <a:pPr algn="ctr" fontAlgn="ctr">
                        <a:lnSpc>
                          <a:spcPct val="150000"/>
                        </a:lnSpc>
                        <a:spcBef>
                          <a:spcPts val="0"/>
                        </a:spcBef>
                        <a:spcAft>
                          <a:spcPts val="0"/>
                        </a:spcAft>
                      </a:pPr>
                      <a:r>
                        <a:rPr lang="zh-CN" altLang="en-US" sz="1800" u="none" strike="noStrike" dirty="0" smtClean="0">
                          <a:effectLst/>
                          <a:latin typeface="微软雅黑" panose="020B0503020204020204" pitchFamily="34" charset="-122"/>
                          <a:ea typeface="微软雅黑" panose="020B0503020204020204" pitchFamily="34" charset="-122"/>
                        </a:rPr>
                        <a:t>低</a:t>
                      </a:r>
                    </a:p>
                  </a:txBody>
                  <a:tcPr marL="9525" marR="9525" marT="9525" marB="0" anchor="ctr"/>
                </a:tc>
                <a:tc>
                  <a:txBody>
                    <a:bodyPr/>
                    <a:lstStyle/>
                    <a:p>
                      <a:pPr algn="ctr" fontAlgn="ctr">
                        <a:lnSpc>
                          <a:spcPct val="150000"/>
                        </a:lnSpc>
                        <a:spcBef>
                          <a:spcPts val="0"/>
                        </a:spcBef>
                        <a:spcAft>
                          <a:spcPts val="0"/>
                        </a:spcAft>
                      </a:pPr>
                      <a:r>
                        <a:rPr lang="zh-CN" altLang="en-US" sz="1800" u="none" strike="noStrike" dirty="0" smtClean="0">
                          <a:effectLst/>
                          <a:latin typeface="微软雅黑" panose="020B0503020204020204" pitchFamily="34" charset="-122"/>
                          <a:ea typeface="微软雅黑" panose="020B0503020204020204" pitchFamily="34" charset="-122"/>
                        </a:rPr>
                        <a:t>主动</a:t>
                      </a:r>
                    </a:p>
                  </a:txBody>
                  <a:tcPr marL="9525" marR="9525" marT="9525" marB="0" anchor="ctr"/>
                </a:tc>
                <a:extLst>
                  <a:ext uri="{0D108BD9-81ED-4DB2-BD59-A6C34878D82A}">
                    <a16:rowId xmlns:a16="http://schemas.microsoft.com/office/drawing/2014/main" val="2713838323"/>
                  </a:ext>
                </a:extLst>
              </a:tr>
              <a:tr h="580628">
                <a:tc>
                  <a:txBody>
                    <a:bodyPr/>
                    <a:lstStyle/>
                    <a:p>
                      <a:pPr algn="ctr" fontAlgn="ctr">
                        <a:lnSpc>
                          <a:spcPct val="150000"/>
                        </a:lnSpc>
                        <a:spcBef>
                          <a:spcPts val="0"/>
                        </a:spcBef>
                        <a:spcAft>
                          <a:spcPts val="0"/>
                        </a:spcAft>
                      </a:pPr>
                      <a:r>
                        <a:rPr lang="zh-CN" altLang="en-US" sz="1800" u="none" strike="noStrike" dirty="0" smtClean="0">
                          <a:effectLst/>
                          <a:latin typeface="微软雅黑" panose="020B0503020204020204" pitchFamily="34" charset="-122"/>
                          <a:ea typeface="微软雅黑" panose="020B0503020204020204" pitchFamily="34" charset="-122"/>
                        </a:rPr>
                        <a:t>射线检测法</a:t>
                      </a:r>
                      <a:endParaRPr lang="en-US" altLang="zh-CN" sz="1800" u="none" strike="noStrike" dirty="0" smtClean="0">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lnSpc>
                          <a:spcPct val="150000"/>
                        </a:lnSpc>
                        <a:spcBef>
                          <a:spcPts val="0"/>
                        </a:spcBef>
                        <a:spcAft>
                          <a:spcPts val="0"/>
                        </a:spcAft>
                      </a:pPr>
                      <a:r>
                        <a:rPr lang="zh-CN" altLang="en-US" sz="1800" u="none" strike="noStrike" dirty="0" smtClean="0">
                          <a:effectLst/>
                          <a:latin typeface="微软雅黑" panose="020B0503020204020204" pitchFamily="34" charset="-122"/>
                          <a:ea typeface="微软雅黑" panose="020B0503020204020204" pitchFamily="34" charset="-122"/>
                        </a:rPr>
                        <a:t>高</a:t>
                      </a:r>
                    </a:p>
                  </a:txBody>
                  <a:tcPr marL="9525" marR="9525" marT="9525" marB="0" anchor="ctr"/>
                </a:tc>
                <a:tc>
                  <a:txBody>
                    <a:bodyPr/>
                    <a:lstStyle/>
                    <a:p>
                      <a:pPr algn="ctr" fontAlgn="ctr">
                        <a:lnSpc>
                          <a:spcPct val="150000"/>
                        </a:lnSpc>
                        <a:spcBef>
                          <a:spcPts val="0"/>
                        </a:spcBef>
                        <a:spcAft>
                          <a:spcPts val="0"/>
                        </a:spcAft>
                      </a:pPr>
                      <a:r>
                        <a:rPr lang="zh-CN" altLang="en-US" sz="1800" u="none" strike="noStrike" dirty="0" smtClean="0">
                          <a:effectLst/>
                          <a:latin typeface="微软雅黑" panose="020B0503020204020204" pitchFamily="34" charset="-122"/>
                          <a:ea typeface="微软雅黑" panose="020B0503020204020204" pitchFamily="34" charset="-122"/>
                        </a:rPr>
                        <a:t>低</a:t>
                      </a:r>
                    </a:p>
                  </a:txBody>
                  <a:tcPr marL="9525" marR="9525" marT="9525" marB="0" anchor="ctr"/>
                </a:tc>
                <a:tc>
                  <a:txBody>
                    <a:bodyPr/>
                    <a:lstStyle/>
                    <a:p>
                      <a:pPr algn="ctr" fontAlgn="ctr">
                        <a:lnSpc>
                          <a:spcPct val="150000"/>
                        </a:lnSpc>
                        <a:spcBef>
                          <a:spcPts val="0"/>
                        </a:spcBef>
                        <a:spcAft>
                          <a:spcPts val="0"/>
                        </a:spcAft>
                      </a:pPr>
                      <a:r>
                        <a:rPr lang="zh-CN" altLang="en-US" sz="1800" u="none" strike="noStrike" dirty="0" smtClean="0">
                          <a:effectLst/>
                          <a:latin typeface="微软雅黑" panose="020B0503020204020204" pitchFamily="34" charset="-122"/>
                          <a:ea typeface="微软雅黑" panose="020B0503020204020204" pitchFamily="34" charset="-122"/>
                        </a:rPr>
                        <a:t>高</a:t>
                      </a:r>
                    </a:p>
                  </a:txBody>
                  <a:tcPr marL="9525" marR="9525" marT="9525" marB="0" anchor="ctr"/>
                </a:tc>
                <a:tc>
                  <a:txBody>
                    <a:bodyPr/>
                    <a:lstStyle/>
                    <a:p>
                      <a:pPr algn="ctr" fontAlgn="ctr">
                        <a:lnSpc>
                          <a:spcPct val="150000"/>
                        </a:lnSpc>
                        <a:spcBef>
                          <a:spcPts val="0"/>
                        </a:spcBef>
                        <a:spcAft>
                          <a:spcPts val="0"/>
                        </a:spcAft>
                      </a:pPr>
                      <a:r>
                        <a:rPr lang="zh-CN" altLang="en-US" sz="1800" u="none" strike="noStrike" dirty="0" smtClean="0">
                          <a:effectLst/>
                          <a:latin typeface="微软雅黑" panose="020B0503020204020204" pitchFamily="34" charset="-122"/>
                          <a:ea typeface="微软雅黑" panose="020B0503020204020204" pitchFamily="34" charset="-122"/>
                        </a:rPr>
                        <a:t>主动</a:t>
                      </a:r>
                    </a:p>
                  </a:txBody>
                  <a:tcPr marL="9525" marR="9525" marT="9525" marB="0" anchor="ctr"/>
                </a:tc>
                <a:extLst>
                  <a:ext uri="{0D108BD9-81ED-4DB2-BD59-A6C34878D82A}">
                    <a16:rowId xmlns:a16="http://schemas.microsoft.com/office/drawing/2014/main" val="2361170974"/>
                  </a:ext>
                </a:extLst>
              </a:tr>
              <a:tr h="595085">
                <a:tc>
                  <a:txBody>
                    <a:bodyPr/>
                    <a:lstStyle/>
                    <a:p>
                      <a:pPr algn="ctr" fontAlgn="ctr">
                        <a:lnSpc>
                          <a:spcPct val="150000"/>
                        </a:lnSpc>
                        <a:spcBef>
                          <a:spcPts val="0"/>
                        </a:spcBef>
                        <a:spcAft>
                          <a:spcPts val="0"/>
                        </a:spcAft>
                      </a:pPr>
                      <a:r>
                        <a:rPr lang="zh-CN" altLang="en-US" sz="1800" b="1" i="0" u="none" strike="noStrike" dirty="0" smtClean="0">
                          <a:solidFill>
                            <a:schemeClr val="lt1"/>
                          </a:solidFill>
                          <a:effectLst/>
                          <a:latin typeface="微软雅黑" panose="020B0503020204020204" pitchFamily="34" charset="-122"/>
                          <a:ea typeface="微软雅黑" panose="020B0503020204020204" pitchFamily="34" charset="-122"/>
                        </a:rPr>
                        <a:t>声发射检测法</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lnSpc>
                          <a:spcPct val="150000"/>
                        </a:lnSpc>
                        <a:spcBef>
                          <a:spcPts val="0"/>
                        </a:spcBef>
                        <a:spcAft>
                          <a:spcPts val="0"/>
                        </a:spcAft>
                      </a:pPr>
                      <a:r>
                        <a:rPr lang="zh-CN" altLang="en-US" sz="1800" u="none" strike="noStrike" dirty="0" smtClean="0">
                          <a:effectLst/>
                          <a:latin typeface="微软雅黑" panose="020B0503020204020204" pitchFamily="34" charset="-122"/>
                          <a:ea typeface="微软雅黑" panose="020B0503020204020204" pitchFamily="34" charset="-122"/>
                        </a:rPr>
                        <a:t>高</a:t>
                      </a:r>
                    </a:p>
                  </a:txBody>
                  <a:tcPr marL="9525" marR="9525" marT="9525" marB="0" anchor="ctr"/>
                </a:tc>
                <a:tc>
                  <a:txBody>
                    <a:bodyPr/>
                    <a:lstStyle/>
                    <a:p>
                      <a:pPr algn="ctr" fontAlgn="ctr">
                        <a:lnSpc>
                          <a:spcPct val="150000"/>
                        </a:lnSpc>
                        <a:spcBef>
                          <a:spcPts val="0"/>
                        </a:spcBef>
                        <a:spcAft>
                          <a:spcPts val="0"/>
                        </a:spcAft>
                      </a:pPr>
                      <a:r>
                        <a:rPr lang="zh-CN" altLang="en-US" sz="1800" b="0" i="0" u="none" strike="noStrike" dirty="0" smtClean="0">
                          <a:solidFill>
                            <a:srgbClr val="000000"/>
                          </a:solidFill>
                          <a:effectLst/>
                          <a:latin typeface="微软雅黑" panose="020B0503020204020204" pitchFamily="34" charset="-122"/>
                          <a:ea typeface="微软雅黑" panose="020B0503020204020204" pitchFamily="34" charset="-122"/>
                        </a:rPr>
                        <a:t>高</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lnSpc>
                          <a:spcPct val="150000"/>
                        </a:lnSpc>
                        <a:spcBef>
                          <a:spcPts val="0"/>
                        </a:spcBef>
                        <a:spcAft>
                          <a:spcPts val="0"/>
                        </a:spcAft>
                      </a:pPr>
                      <a:r>
                        <a:rPr lang="zh-CN" altLang="en-US" sz="1800" b="0" i="0" u="none" strike="noStrike" dirty="0" smtClean="0">
                          <a:solidFill>
                            <a:schemeClr val="dk1"/>
                          </a:solidFill>
                          <a:effectLst/>
                          <a:latin typeface="微软雅黑" panose="020B0503020204020204" pitchFamily="34" charset="-122"/>
                          <a:ea typeface="微软雅黑" panose="020B0503020204020204" pitchFamily="34" charset="-122"/>
                        </a:rPr>
                        <a:t>低</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lnSpc>
                          <a:spcPct val="150000"/>
                        </a:lnSpc>
                        <a:spcBef>
                          <a:spcPts val="0"/>
                        </a:spcBef>
                        <a:spcAft>
                          <a:spcPts val="0"/>
                        </a:spcAft>
                      </a:pPr>
                      <a:r>
                        <a:rPr lang="zh-CN" altLang="en-US" sz="1800" b="0" i="0" u="none" strike="noStrike" dirty="0" smtClean="0">
                          <a:solidFill>
                            <a:srgbClr val="000000"/>
                          </a:solidFill>
                          <a:effectLst/>
                          <a:latin typeface="微软雅黑" panose="020B0503020204020204" pitchFamily="34" charset="-122"/>
                          <a:ea typeface="微软雅黑" panose="020B0503020204020204" pitchFamily="34" charset="-122"/>
                        </a:rPr>
                        <a:t>被动</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10001"/>
                  </a:ext>
                </a:extLst>
              </a:tr>
            </a:tbl>
          </a:graphicData>
        </a:graphic>
      </p:graphicFrame>
      <p:sp>
        <p:nvSpPr>
          <p:cNvPr id="27" name="圆角矩形 26"/>
          <p:cNvSpPr/>
          <p:nvPr/>
        </p:nvSpPr>
        <p:spPr>
          <a:xfrm>
            <a:off x="517874" y="4590788"/>
            <a:ext cx="8063695" cy="705112"/>
          </a:xfrm>
          <a:prstGeom prst="roundRect">
            <a:avLst/>
          </a:prstGeom>
          <a:no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29"/>
          <p:cNvSpPr txBox="1"/>
          <p:nvPr/>
        </p:nvSpPr>
        <p:spPr>
          <a:xfrm>
            <a:off x="611187" y="1309464"/>
            <a:ext cx="3108686"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285750" indent="-285750">
              <a:lnSpc>
                <a:spcPts val="2200"/>
              </a:lnSpc>
              <a:buFont typeface="Wingdings" panose="05000000000000000000" pitchFamily="2" charset="2"/>
              <a:buChar char="Ø"/>
            </a:pPr>
            <a:r>
              <a:rPr lang="zh-CN" altLang="en-US" dirty="0" smtClean="0">
                <a:solidFill>
                  <a:srgbClr val="002060"/>
                </a:solidFill>
              </a:rPr>
              <a:t>常用的缆索断丝检测方法</a:t>
            </a:r>
            <a:endParaRPr lang="en-US" altLang="zh-CN" dirty="0" smtClean="0">
              <a:solidFill>
                <a:srgbClr val="002060"/>
              </a:solidFill>
            </a:endParaRPr>
          </a:p>
        </p:txBody>
      </p:sp>
    </p:spTree>
    <p:extLst>
      <p:ext uri="{BB962C8B-B14F-4D97-AF65-F5344CB8AC3E}">
        <p14:creationId xmlns:p14="http://schemas.microsoft.com/office/powerpoint/2010/main" val="508303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611187" y="261275"/>
            <a:ext cx="666069" cy="664458"/>
            <a:chOff x="611187" y="261275"/>
            <a:chExt cx="666069" cy="664458"/>
          </a:xfrm>
        </p:grpSpPr>
        <p:sp>
          <p:nvSpPr>
            <p:cNvPr id="9" name="矩形 8"/>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419575" y="362672"/>
            <a:ext cx="7113238" cy="461665"/>
          </a:xfrm>
          <a:prstGeom prst="rect">
            <a:avLst/>
          </a:prstGeom>
          <a:noFill/>
        </p:spPr>
        <p:txBody>
          <a:bodyPr wrap="square" rtlCol="0">
            <a:spAutoFit/>
          </a:bodyPr>
          <a:lstStyle/>
          <a:p>
            <a:r>
              <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rPr>
              <a:t>1</a:t>
            </a:r>
            <a:r>
              <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研究背景</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685345" y="2626193"/>
            <a:ext cx="7921625" cy="2678872"/>
            <a:chOff x="611187" y="3614057"/>
            <a:chExt cx="7921625" cy="2678872"/>
          </a:xfrm>
        </p:grpSpPr>
        <p:sp>
          <p:nvSpPr>
            <p:cNvPr id="7" name="形状 6"/>
            <p:cNvSpPr/>
            <p:nvPr/>
          </p:nvSpPr>
          <p:spPr>
            <a:xfrm>
              <a:off x="611187" y="3614057"/>
              <a:ext cx="7921625" cy="2678872"/>
            </a:xfrm>
            <a:prstGeom prst="leftRightRibbon">
              <a:avLst>
                <a:gd name="adj1" fmla="val 54481"/>
                <a:gd name="adj2" fmla="val 50000"/>
                <a:gd name="adj3" fmla="val 1666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8" name="矩形 37"/>
            <p:cNvSpPr/>
            <p:nvPr/>
          </p:nvSpPr>
          <p:spPr>
            <a:xfrm>
              <a:off x="2001012" y="4234904"/>
              <a:ext cx="3175145" cy="677108"/>
            </a:xfrm>
            <a:prstGeom prst="rect">
              <a:avLst/>
            </a:prstGeom>
          </p:spPr>
          <p:txBody>
            <a:bodyPr wrap="square">
              <a:spAutoFit/>
            </a:bodyPr>
            <a:lstStyle/>
            <a:p>
              <a:pPr fontAlgn="auto">
                <a:spcBef>
                  <a:spcPts val="0"/>
                </a:spcBef>
                <a:spcAft>
                  <a:spcPts val="0"/>
                </a:spcAft>
                <a:buFontTx/>
                <a:buNone/>
                <a:defRPr/>
              </a:pPr>
              <a:endParaRPr lang="en-US" altLang="zh-CN" b="1" dirty="0" smtClean="0">
                <a:solidFill>
                  <a:schemeClr val="bg2">
                    <a:lumMod val="10000"/>
                  </a:schemeClr>
                </a:solidFill>
                <a:latin typeface="+mj-ea"/>
              </a:endParaRPr>
            </a:p>
            <a:p>
              <a:pPr fontAlgn="auto">
                <a:spcBef>
                  <a:spcPts val="0"/>
                </a:spcBef>
                <a:spcAft>
                  <a:spcPts val="0"/>
                </a:spcAft>
                <a:buFontTx/>
                <a:buNone/>
                <a:defRPr/>
              </a:pPr>
              <a:r>
                <a:rPr lang="zh-CN" altLang="en-US" sz="2000" b="1" dirty="0" smtClean="0">
                  <a:solidFill>
                    <a:schemeClr val="bg1"/>
                  </a:solidFill>
                  <a:latin typeface="微软雅黑" panose="020B0503020204020204" pitchFamily="34" charset="-122"/>
                  <a:ea typeface="微软雅黑" panose="020B0503020204020204" pitchFamily="34" charset="-122"/>
                </a:rPr>
                <a:t>断丝</a:t>
              </a:r>
              <a:r>
                <a:rPr lang="zh-CN" altLang="en-US" sz="2000" b="1" dirty="0">
                  <a:solidFill>
                    <a:schemeClr val="bg1"/>
                  </a:solidFill>
                  <a:latin typeface="微软雅黑" panose="020B0503020204020204" pitchFamily="34" charset="-122"/>
                  <a:ea typeface="微软雅黑" panose="020B0503020204020204" pitchFamily="34" charset="-122"/>
                </a:rPr>
                <a:t>信号</a:t>
              </a:r>
              <a:r>
                <a:rPr lang="zh-CN" altLang="en-US" sz="2000" b="1" dirty="0" smtClean="0">
                  <a:solidFill>
                    <a:schemeClr val="bg1"/>
                  </a:solidFill>
                  <a:latin typeface="微软雅黑" panose="020B0503020204020204" pitchFamily="34" charset="-122"/>
                  <a:ea typeface="微软雅黑" panose="020B0503020204020204" pitchFamily="34" charset="-122"/>
                </a:rPr>
                <a:t>识别</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
          <p:nvSpPr>
            <p:cNvPr id="39" name="矩形 38"/>
            <p:cNvSpPr/>
            <p:nvPr/>
          </p:nvSpPr>
          <p:spPr>
            <a:xfrm>
              <a:off x="5219699" y="4933324"/>
              <a:ext cx="3175145" cy="400110"/>
            </a:xfrm>
            <a:prstGeom prst="rect">
              <a:avLst/>
            </a:prstGeom>
          </p:spPr>
          <p:txBody>
            <a:bodyPr wrap="square">
              <a:spAutoFit/>
            </a:bodyPr>
            <a:lstStyle/>
            <a:p>
              <a:pPr fontAlgn="auto">
                <a:spcBef>
                  <a:spcPts val="0"/>
                </a:spcBef>
                <a:spcAft>
                  <a:spcPts val="0"/>
                </a:spcAft>
                <a:buFontTx/>
                <a:buNone/>
                <a:defRPr/>
              </a:pPr>
              <a:r>
                <a:rPr lang="zh-CN" altLang="en-US" sz="2000" b="1" dirty="0" smtClean="0">
                  <a:solidFill>
                    <a:schemeClr val="bg1"/>
                  </a:solidFill>
                  <a:latin typeface="微软雅黑" panose="020B0503020204020204" pitchFamily="34" charset="-122"/>
                  <a:ea typeface="微软雅黑" panose="020B0503020204020204" pitchFamily="34" charset="-122"/>
                </a:rPr>
                <a:t>断丝点定位</a:t>
              </a:r>
              <a:endParaRPr lang="zh-CN" altLang="zh-CN" sz="2000" b="1" dirty="0">
                <a:solidFill>
                  <a:schemeClr val="bg1"/>
                </a:solidFill>
                <a:latin typeface="微软雅黑" panose="020B0503020204020204" pitchFamily="34" charset="-122"/>
                <a:ea typeface="微软雅黑" panose="020B0503020204020204" pitchFamily="34" charset="-122"/>
              </a:endParaRPr>
            </a:p>
          </p:txBody>
        </p:sp>
      </p:grpSp>
      <p:grpSp>
        <p:nvGrpSpPr>
          <p:cNvPr id="21" name="组合 20"/>
          <p:cNvGrpSpPr/>
          <p:nvPr/>
        </p:nvGrpSpPr>
        <p:grpSpPr>
          <a:xfrm>
            <a:off x="8606970" y="6519446"/>
            <a:ext cx="638628" cy="338554"/>
            <a:chOff x="8663567" y="6519446"/>
            <a:chExt cx="638628" cy="338554"/>
          </a:xfrm>
        </p:grpSpPr>
        <p:sp>
          <p:nvSpPr>
            <p:cNvPr id="22" name="矩形 21"/>
            <p:cNvSpPr/>
            <p:nvPr/>
          </p:nvSpPr>
          <p:spPr>
            <a:xfrm>
              <a:off x="8766881" y="6519446"/>
              <a:ext cx="432000" cy="3385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0"/>
            <p:cNvSpPr txBox="1"/>
            <p:nvPr/>
          </p:nvSpPr>
          <p:spPr>
            <a:xfrm>
              <a:off x="8663567" y="6519446"/>
              <a:ext cx="638628" cy="338554"/>
            </a:xfrm>
            <a:prstGeom prst="rect">
              <a:avLst/>
            </a:prstGeom>
            <a:noFill/>
          </p:spPr>
          <p:txBody>
            <a:bodyPr wrap="square" rtlCol="0">
              <a:spAutoFit/>
            </a:bodyPr>
            <a:lstStyle/>
            <a:p>
              <a:pPr algn="ctr"/>
              <a:r>
                <a:rPr lang="en-US" altLang="zh-CN" sz="1600" dirty="0" smtClean="0">
                  <a:solidFill>
                    <a:schemeClr val="bg1"/>
                  </a:solidFill>
                  <a:latin typeface="微软雅黑" panose="020B0503020204020204" pitchFamily="34" charset="-122"/>
                  <a:ea typeface="微软雅黑" panose="020B0503020204020204" pitchFamily="34" charset="-122"/>
                </a:rPr>
                <a:t>06</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sp>
        <p:nvSpPr>
          <p:cNvPr id="20" name="矩形 19"/>
          <p:cNvSpPr/>
          <p:nvPr/>
        </p:nvSpPr>
        <p:spPr>
          <a:xfrm>
            <a:off x="2975446" y="5335471"/>
            <a:ext cx="333617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r>
              <a:rPr lang="zh-CN" altLang="en-US" sz="2000" b="1" dirty="0" smtClean="0">
                <a:solidFill>
                  <a:schemeClr val="accent1"/>
                </a:solidFill>
                <a:latin typeface="微软雅黑" panose="020B0503020204020204" pitchFamily="34" charset="-122"/>
                <a:ea typeface="微软雅黑" panose="020B0503020204020204" pitchFamily="34" charset="-122"/>
              </a:rPr>
              <a:t>基于声发射信号全波形采集</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15" name="文本框 29"/>
          <p:cNvSpPr txBox="1"/>
          <p:nvPr/>
        </p:nvSpPr>
        <p:spPr>
          <a:xfrm>
            <a:off x="611187" y="1309464"/>
            <a:ext cx="3108686"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285750" indent="-285750">
              <a:lnSpc>
                <a:spcPts val="2200"/>
              </a:lnSpc>
              <a:buFont typeface="Wingdings" panose="05000000000000000000" pitchFamily="2" charset="2"/>
              <a:buChar char="Ø"/>
            </a:pPr>
            <a:r>
              <a:rPr lang="zh-CN" altLang="en-US" dirty="0" smtClean="0">
                <a:solidFill>
                  <a:srgbClr val="002060"/>
                </a:solidFill>
              </a:rPr>
              <a:t>课题的研究内容</a:t>
            </a:r>
            <a:endParaRPr lang="en-US" altLang="zh-CN" dirty="0" smtClean="0">
              <a:solidFill>
                <a:srgbClr val="002060"/>
              </a:solidFill>
            </a:endParaRPr>
          </a:p>
        </p:txBody>
      </p:sp>
    </p:spTree>
    <p:extLst>
      <p:ext uri="{BB962C8B-B14F-4D97-AF65-F5344CB8AC3E}">
        <p14:creationId xmlns:p14="http://schemas.microsoft.com/office/powerpoint/2010/main" val="33244040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1851645"/>
            <a:ext cx="4205521" cy="3154710"/>
          </a:xfrm>
          <a:prstGeom prst="rect">
            <a:avLst/>
          </a:prstGeom>
          <a:noFill/>
        </p:spPr>
        <p:txBody>
          <a:bodyPr wrap="square" rtlCol="0">
            <a:spAutoFit/>
          </a:bodyPr>
          <a:lstStyle/>
          <a:p>
            <a:pPr algn="ctr"/>
            <a:r>
              <a:rPr lang="en-US" altLang="zh-CN" sz="19900" b="1"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02</a:t>
            </a:r>
            <a:endParaRPr lang="zh-CN" altLang="en-US" sz="199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文本框 6"/>
          <p:cNvSpPr txBox="1"/>
          <p:nvPr/>
        </p:nvSpPr>
        <p:spPr>
          <a:xfrm>
            <a:off x="3887161" y="2845078"/>
            <a:ext cx="4645651" cy="523220"/>
          </a:xfrm>
          <a:prstGeom prst="rect">
            <a:avLst/>
          </a:prstGeom>
          <a:noFill/>
        </p:spPr>
        <p:txBody>
          <a:bodyPr wrap="square" rtlCol="0">
            <a:spAutoFit/>
          </a:bodyPr>
          <a:lstStyle/>
          <a:p>
            <a:r>
              <a:rPr lang="zh-CN" altLang="en-US" sz="2800" b="1" dirty="0" smtClean="0">
                <a:solidFill>
                  <a:schemeClr val="tx1">
                    <a:lumMod val="85000"/>
                    <a:lumOff val="15000"/>
                  </a:schemeClr>
                </a:solidFill>
                <a:latin typeface="微软雅黑" panose="020B0503020204020204" pitchFamily="34" charset="-122"/>
                <a:ea typeface="微软雅黑" panose="020B0503020204020204" pitchFamily="34" charset="-122"/>
              </a:rPr>
              <a:t>算法设计</a:t>
            </a:r>
            <a:endParaRPr lang="en-US" altLang="zh-CN" sz="28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3887162" y="3416888"/>
            <a:ext cx="4663440" cy="400110"/>
          </a:xfrm>
          <a:prstGeom prst="rect">
            <a:avLst/>
          </a:prstGeom>
          <a:noFill/>
        </p:spPr>
        <p:txBody>
          <a:bodyPr wrap="square" rtlCol="0">
            <a:spAutoFit/>
          </a:bodyPr>
          <a:lstStyle/>
          <a:p>
            <a:r>
              <a:rPr lang="da-DK" altLang="zh-CN" sz="2000" dirty="0" smtClean="0">
                <a:latin typeface="Times New Roman" panose="02020603050405020304" pitchFamily="18" charset="0"/>
                <a:cs typeface="Times New Roman" panose="02020603050405020304" pitchFamily="18" charset="0"/>
              </a:rPr>
              <a:t>A</a:t>
            </a:r>
            <a:r>
              <a:rPr lang="en-US" altLang="zh-CN" sz="2000" dirty="0" err="1" smtClean="0">
                <a:latin typeface="Times New Roman" panose="02020603050405020304" pitchFamily="18" charset="0"/>
                <a:cs typeface="Times New Roman" panose="02020603050405020304" pitchFamily="18" charset="0"/>
              </a:rPr>
              <a:t>lgorithm</a:t>
            </a:r>
            <a:r>
              <a:rPr lang="da-DK" altLang="zh-CN" sz="2000" dirty="0" smtClean="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d</a:t>
            </a:r>
            <a:r>
              <a:rPr lang="da-DK" altLang="zh-CN" sz="2000" dirty="0" smtClean="0">
                <a:latin typeface="Times New Roman" panose="02020603050405020304" pitchFamily="18" charset="0"/>
                <a:cs typeface="Times New Roman" panose="02020603050405020304" pitchFamily="18" charset="0"/>
              </a:rPr>
              <a:t>esign</a:t>
            </a:r>
            <a:endParaRPr lang="da-DK" altLang="zh-CN" sz="2000" dirty="0">
              <a:latin typeface="Times New Roman" panose="02020603050405020304" pitchFamily="18" charset="0"/>
              <a:cs typeface="Times New Roman" panose="02020603050405020304" pitchFamily="18" charset="0"/>
            </a:endParaRPr>
          </a:p>
        </p:txBody>
      </p:sp>
      <p:grpSp>
        <p:nvGrpSpPr>
          <p:cNvPr id="15" name="组合 14"/>
          <p:cNvGrpSpPr/>
          <p:nvPr/>
        </p:nvGrpSpPr>
        <p:grpSpPr>
          <a:xfrm>
            <a:off x="3887162" y="3375000"/>
            <a:ext cx="4663440" cy="108000"/>
            <a:chOff x="3649980" y="3375660"/>
            <a:chExt cx="4663440" cy="108000"/>
          </a:xfrm>
        </p:grpSpPr>
        <p:cxnSp>
          <p:nvCxnSpPr>
            <p:cNvPr id="10" name="直接连接符 9"/>
            <p:cNvCxnSpPr/>
            <p:nvPr/>
          </p:nvCxnSpPr>
          <p:spPr>
            <a:xfrm>
              <a:off x="3733800" y="3429660"/>
              <a:ext cx="44958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3" name="椭圆 12"/>
            <p:cNvSpPr>
              <a:spLocks/>
            </p:cNvSpPr>
            <p:nvPr/>
          </p:nvSpPr>
          <p:spPr>
            <a:xfrm>
              <a:off x="3649980" y="3375660"/>
              <a:ext cx="108000" cy="108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p:cNvSpPr>
            <p:nvPr/>
          </p:nvSpPr>
          <p:spPr>
            <a:xfrm>
              <a:off x="8205420" y="3375660"/>
              <a:ext cx="108000" cy="108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useBgFill="1">
        <p:nvSpPr>
          <p:cNvPr id="16" name="文本框 15"/>
          <p:cNvSpPr txBox="1"/>
          <p:nvPr/>
        </p:nvSpPr>
        <p:spPr>
          <a:xfrm>
            <a:off x="487591" y="3105835"/>
            <a:ext cx="3230339" cy="646331"/>
          </a:xfrm>
          <a:prstGeom prst="rect">
            <a:avLst/>
          </a:prstGeom>
        </p:spPr>
        <p:txBody>
          <a:bodyPr wrap="square" rtlCol="0">
            <a:spAutoFit/>
          </a:bodyPr>
          <a:lstStyle/>
          <a:p>
            <a:pPr algn="ctr"/>
            <a:r>
              <a:rPr lang="en-US" altLang="zh-CN" sz="3600" b="1" dirty="0" smtClean="0">
                <a:solidFill>
                  <a:schemeClr val="accent1"/>
                </a:solidFill>
                <a:latin typeface="Times New Roman" panose="02020603050405020304" pitchFamily="18" charset="0"/>
                <a:cs typeface="Times New Roman" panose="02020603050405020304" pitchFamily="18" charset="0"/>
              </a:rPr>
              <a:t>PART TWO</a:t>
            </a:r>
            <a:endParaRPr lang="zh-CN" altLang="en-US" sz="3600" b="1"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484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12" presetClass="entr" presetSubtype="4"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ppt_y</p:attrName>
                                        </p:attrNameLst>
                                      </p:cBhvr>
                                      <p:tavLst>
                                        <p:tav tm="0">
                                          <p:val>
                                            <p:strVal val="#ppt_y+#ppt_h*1.125000"/>
                                          </p:val>
                                        </p:tav>
                                        <p:tav tm="100000">
                                          <p:val>
                                            <p:strVal val="#ppt_y"/>
                                          </p:val>
                                        </p:tav>
                                      </p:tavLst>
                                    </p:anim>
                                    <p:animEffect transition="in" filter="wipe(up)">
                                      <p:cBhvr>
                                        <p:cTn id="13" dur="500"/>
                                        <p:tgtEl>
                                          <p:spTgt spid="7"/>
                                        </p:tgtEl>
                                      </p:cBhvr>
                                    </p:animEffect>
                                  </p:childTnLst>
                                </p:cTn>
                              </p:par>
                              <p:par>
                                <p:cTn id="14" presetID="22" presetClass="entr" presetSubtype="8"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par>
                                <p:cTn id="17" presetID="12" presetClass="entr" presetSubtype="1"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p:tgtEl>
                                          <p:spTgt spid="8"/>
                                        </p:tgtEl>
                                        <p:attrNameLst>
                                          <p:attrName>ppt_y</p:attrName>
                                        </p:attrNameLst>
                                      </p:cBhvr>
                                      <p:tavLst>
                                        <p:tav tm="0">
                                          <p:val>
                                            <p:strVal val="#ppt_y-#ppt_h*1.125000"/>
                                          </p:val>
                                        </p:tav>
                                        <p:tav tm="100000">
                                          <p:val>
                                            <p:strVal val="#ppt_y"/>
                                          </p:val>
                                        </p:tav>
                                      </p:tavLst>
                                    </p:anim>
                                    <p:animEffect transition="in" filter="wipe(down)">
                                      <p:cBhvr>
                                        <p:cTn id="20" dur="500"/>
                                        <p:tgtEl>
                                          <p:spTgt spid="8"/>
                                        </p:tgtEl>
                                      </p:cBhvr>
                                    </p:animEffect>
                                  </p:childTnLst>
                                </p:cTn>
                              </p:par>
                              <p:par>
                                <p:cTn id="21" presetID="16" presetClass="entr" presetSubtype="37" fill="hold" grpId="0" nodeType="withEffect">
                                  <p:stCondLst>
                                    <p:cond delay="400"/>
                                  </p:stCondLst>
                                  <p:childTnLst>
                                    <p:set>
                                      <p:cBhvr>
                                        <p:cTn id="22" dur="1" fill="hold">
                                          <p:stCondLst>
                                            <p:cond delay="0"/>
                                          </p:stCondLst>
                                        </p:cTn>
                                        <p:tgtEl>
                                          <p:spTgt spid="16"/>
                                        </p:tgtEl>
                                        <p:attrNameLst>
                                          <p:attrName>style.visibility</p:attrName>
                                        </p:attrNameLst>
                                      </p:cBhvr>
                                      <p:to>
                                        <p:strVal val="visible"/>
                                      </p:to>
                                    </p:set>
                                    <p:animEffect transition="in" filter="barn(outVertical)">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611187" y="261275"/>
            <a:ext cx="666069" cy="664458"/>
            <a:chOff x="611187" y="261275"/>
            <a:chExt cx="666069" cy="664458"/>
          </a:xfrm>
        </p:grpSpPr>
        <p:sp>
          <p:nvSpPr>
            <p:cNvPr id="9" name="矩形 8"/>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419575" y="362672"/>
            <a:ext cx="7113238" cy="461665"/>
          </a:xfrm>
          <a:prstGeom prst="rect">
            <a:avLst/>
          </a:prstGeom>
          <a:noFill/>
        </p:spPr>
        <p:txBody>
          <a:bodyPr wrap="square" rtlCol="0">
            <a:spAutoFit/>
          </a:bodyPr>
          <a:lstStyle/>
          <a:p>
            <a:r>
              <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rPr>
              <a:t>2.</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算法</a:t>
            </a: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设计</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51" name="组合 50"/>
          <p:cNvGrpSpPr/>
          <p:nvPr/>
        </p:nvGrpSpPr>
        <p:grpSpPr>
          <a:xfrm>
            <a:off x="8606970" y="6519446"/>
            <a:ext cx="638628" cy="338554"/>
            <a:chOff x="8663567" y="6519446"/>
            <a:chExt cx="638628" cy="338554"/>
          </a:xfrm>
        </p:grpSpPr>
        <p:sp>
          <p:nvSpPr>
            <p:cNvPr id="57" name="矩形 56"/>
            <p:cNvSpPr/>
            <p:nvPr/>
          </p:nvSpPr>
          <p:spPr>
            <a:xfrm>
              <a:off x="8766881" y="6519446"/>
              <a:ext cx="432000" cy="3385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p:cNvSpPr txBox="1"/>
            <p:nvPr/>
          </p:nvSpPr>
          <p:spPr>
            <a:xfrm>
              <a:off x="8663567" y="6519446"/>
              <a:ext cx="638628" cy="338554"/>
            </a:xfrm>
            <a:prstGeom prst="rect">
              <a:avLst/>
            </a:prstGeom>
            <a:noFill/>
          </p:spPr>
          <p:txBody>
            <a:bodyPr wrap="square" rtlCol="0">
              <a:spAutoFit/>
            </a:bodyPr>
            <a:lstStyle/>
            <a:p>
              <a:pPr algn="ctr"/>
              <a:r>
                <a:rPr lang="en-US" altLang="zh-CN" sz="1600" dirty="0" smtClean="0">
                  <a:solidFill>
                    <a:schemeClr val="bg1"/>
                  </a:solidFill>
                  <a:latin typeface="微软雅黑" panose="020B0503020204020204" pitchFamily="34" charset="-122"/>
                  <a:ea typeface="微软雅黑" panose="020B0503020204020204" pitchFamily="34" charset="-122"/>
                </a:rPr>
                <a:t>9</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sp>
        <p:nvSpPr>
          <p:cNvPr id="45" name="文本框 29"/>
          <p:cNvSpPr txBox="1"/>
          <p:nvPr/>
        </p:nvSpPr>
        <p:spPr>
          <a:xfrm>
            <a:off x="611187" y="1309464"/>
            <a:ext cx="3108686"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285750" indent="-285750">
              <a:lnSpc>
                <a:spcPts val="2200"/>
              </a:lnSpc>
              <a:buFont typeface="Wingdings" panose="05000000000000000000" pitchFamily="2" charset="2"/>
              <a:buChar char="Ø"/>
            </a:pPr>
            <a:r>
              <a:rPr lang="zh-CN" altLang="en-US" dirty="0" smtClean="0">
                <a:solidFill>
                  <a:srgbClr val="002060"/>
                </a:solidFill>
              </a:rPr>
              <a:t>固体中声发射信号的特点</a:t>
            </a:r>
            <a:endParaRPr lang="en-US" altLang="zh-CN" dirty="0" smtClean="0">
              <a:solidFill>
                <a:srgbClr val="002060"/>
              </a:solidFill>
            </a:endParaRPr>
          </a:p>
        </p:txBody>
      </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1071" t="9438" r="7113" b="2497"/>
          <a:stretch/>
        </p:blipFill>
        <p:spPr>
          <a:xfrm>
            <a:off x="4572781" y="289416"/>
            <a:ext cx="4302333" cy="2475914"/>
          </a:xfrm>
          <a:prstGeom prst="rect">
            <a:avLst/>
          </a:prstGeom>
        </p:spPr>
      </p:pic>
      <p:sp>
        <p:nvSpPr>
          <p:cNvPr id="53" name="文本框 29"/>
          <p:cNvSpPr txBox="1"/>
          <p:nvPr/>
        </p:nvSpPr>
        <p:spPr>
          <a:xfrm>
            <a:off x="5920503" y="2765330"/>
            <a:ext cx="2030323"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sz="1600" dirty="0" smtClean="0">
                <a:solidFill>
                  <a:srgbClr val="002060"/>
                </a:solidFill>
              </a:rPr>
              <a:t>断丝声发射信号频谱</a:t>
            </a:r>
            <a:endParaRPr lang="en-US" altLang="zh-CN" sz="1600" dirty="0" smtClean="0">
              <a:solidFill>
                <a:srgbClr val="002060"/>
              </a:solidFill>
            </a:endParaRPr>
          </a:p>
        </p:txBody>
      </p:sp>
      <p:sp>
        <p:nvSpPr>
          <p:cNvPr id="54" name="文本框 29"/>
          <p:cNvSpPr txBox="1"/>
          <p:nvPr/>
        </p:nvSpPr>
        <p:spPr>
          <a:xfrm>
            <a:off x="767807" y="1704454"/>
            <a:ext cx="3108686" cy="35888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en-US" altLang="zh-CN" dirty="0" smtClean="0">
                <a:solidFill>
                  <a:srgbClr val="002060"/>
                </a:solidFill>
              </a:rPr>
              <a:t>1. </a:t>
            </a:r>
            <a:r>
              <a:rPr lang="zh-CN" altLang="en-US" dirty="0" smtClean="0">
                <a:solidFill>
                  <a:srgbClr val="002060"/>
                </a:solidFill>
              </a:rPr>
              <a:t>宽频带</a:t>
            </a:r>
            <a:endParaRPr lang="en-US" altLang="zh-CN" dirty="0" smtClean="0">
              <a:solidFill>
                <a:srgbClr val="002060"/>
              </a:solidFill>
            </a:endParaRPr>
          </a:p>
        </p:txBody>
      </p:sp>
      <p:pic>
        <p:nvPicPr>
          <p:cNvPr id="55" name="图片 54"/>
          <p:cNvPicPr>
            <a:picLocks noChangeAspect="1"/>
          </p:cNvPicPr>
          <p:nvPr/>
        </p:nvPicPr>
        <p:blipFill rotWithShape="1">
          <a:blip r:embed="rId4">
            <a:extLst>
              <a:ext uri="{28A0092B-C50C-407E-A947-70E740481C1C}">
                <a14:useLocalDpi xmlns:a14="http://schemas.microsoft.com/office/drawing/2010/main" val="0"/>
              </a:ext>
            </a:extLst>
          </a:blip>
          <a:srcRect l="2571" t="7972" r="7363" b="4965"/>
          <a:stretch/>
        </p:blipFill>
        <p:spPr>
          <a:xfrm>
            <a:off x="4572781" y="3292357"/>
            <a:ext cx="4220307" cy="2447780"/>
          </a:xfrm>
          <a:prstGeom prst="rect">
            <a:avLst/>
          </a:prstGeom>
        </p:spPr>
      </p:pic>
      <p:sp>
        <p:nvSpPr>
          <p:cNvPr id="56" name="文本框 29"/>
          <p:cNvSpPr txBox="1"/>
          <p:nvPr/>
        </p:nvSpPr>
        <p:spPr>
          <a:xfrm>
            <a:off x="5711208" y="5764843"/>
            <a:ext cx="2448914"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sz="1600" dirty="0" smtClean="0">
                <a:solidFill>
                  <a:srgbClr val="002060"/>
                </a:solidFill>
              </a:rPr>
              <a:t>断丝声发射信号时域波形</a:t>
            </a:r>
            <a:endParaRPr lang="en-US" altLang="zh-CN" sz="1600" dirty="0" smtClean="0">
              <a:solidFill>
                <a:srgbClr val="002060"/>
              </a:solidFill>
            </a:endParaRPr>
          </a:p>
        </p:txBody>
      </p:sp>
      <p:sp>
        <p:nvSpPr>
          <p:cNvPr id="16" name="文本框 29"/>
          <p:cNvSpPr txBox="1"/>
          <p:nvPr/>
        </p:nvSpPr>
        <p:spPr>
          <a:xfrm>
            <a:off x="0" y="6114879"/>
            <a:ext cx="6696222" cy="656590"/>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sz="1600" dirty="0" smtClean="0">
                <a:solidFill>
                  <a:srgbClr val="002060"/>
                </a:solidFill>
              </a:rPr>
              <a:t>                     断丝声发射信号频散曲线</a:t>
            </a:r>
            <a:r>
              <a:rPr lang="en-US" altLang="zh-CN" sz="1600" baseline="30000" dirty="0" smtClean="0">
                <a:solidFill>
                  <a:srgbClr val="002060"/>
                </a:solidFill>
              </a:rPr>
              <a:t>[1]</a:t>
            </a:r>
            <a:endParaRPr lang="en-US" altLang="zh-CN" sz="1600" dirty="0" smtClean="0">
              <a:solidFill>
                <a:srgbClr val="002060"/>
              </a:solidFill>
            </a:endParaRPr>
          </a:p>
          <a:p>
            <a:pPr>
              <a:lnSpc>
                <a:spcPts val="2200"/>
              </a:lnSpc>
            </a:pPr>
            <a:r>
              <a:rPr lang="en-US" altLang="zh-CN" sz="1200" dirty="0"/>
              <a:t>[1]</a:t>
            </a:r>
            <a:r>
              <a:rPr lang="zh-CN" altLang="en-US" sz="1200" dirty="0"/>
              <a:t>石鸿帅</a:t>
            </a:r>
            <a:r>
              <a:rPr lang="en-US" altLang="zh-CN" sz="1200" dirty="0"/>
              <a:t>. </a:t>
            </a:r>
            <a:r>
              <a:rPr lang="zh-CN" altLang="en-US" sz="1200" dirty="0"/>
              <a:t>平行钢丝束损伤断丝纵横向精准定位声发射监测方法研究</a:t>
            </a:r>
            <a:r>
              <a:rPr lang="en-US" altLang="zh-CN" sz="1200" dirty="0"/>
              <a:t>[D].</a:t>
            </a:r>
            <a:r>
              <a:rPr lang="zh-CN" altLang="en-US" sz="1200" dirty="0"/>
              <a:t>郑州大学</a:t>
            </a:r>
            <a:r>
              <a:rPr lang="en-US" altLang="zh-CN" sz="1200" dirty="0"/>
              <a:t>,2018.</a:t>
            </a:r>
            <a:endParaRPr lang="en-US" altLang="zh-CN" sz="1200" dirty="0" smtClean="0">
              <a:solidFill>
                <a:srgbClr val="002060"/>
              </a:solidFill>
            </a:endParaRP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421" y="2707603"/>
            <a:ext cx="4203457" cy="3398288"/>
          </a:xfrm>
          <a:prstGeom prst="rect">
            <a:avLst/>
          </a:prstGeom>
        </p:spPr>
      </p:pic>
      <p:sp>
        <p:nvSpPr>
          <p:cNvPr id="20" name="文本框 29"/>
          <p:cNvSpPr txBox="1"/>
          <p:nvPr/>
        </p:nvSpPr>
        <p:spPr>
          <a:xfrm>
            <a:off x="767807" y="2026587"/>
            <a:ext cx="3108686"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en-US" altLang="zh-CN" dirty="0">
                <a:solidFill>
                  <a:srgbClr val="002060"/>
                </a:solidFill>
              </a:rPr>
              <a:t>2</a:t>
            </a:r>
            <a:r>
              <a:rPr lang="en-US" altLang="zh-CN" dirty="0" smtClean="0">
                <a:solidFill>
                  <a:srgbClr val="002060"/>
                </a:solidFill>
              </a:rPr>
              <a:t>. </a:t>
            </a:r>
            <a:r>
              <a:rPr lang="zh-CN" altLang="en-US" dirty="0">
                <a:solidFill>
                  <a:srgbClr val="002060"/>
                </a:solidFill>
              </a:rPr>
              <a:t>时变性</a:t>
            </a:r>
            <a:endParaRPr lang="en-US" altLang="zh-CN" dirty="0" smtClean="0">
              <a:solidFill>
                <a:srgbClr val="002060"/>
              </a:solidFill>
            </a:endParaRPr>
          </a:p>
        </p:txBody>
      </p:sp>
      <p:sp>
        <p:nvSpPr>
          <p:cNvPr id="21" name="文本框 29"/>
          <p:cNvSpPr txBox="1"/>
          <p:nvPr/>
        </p:nvSpPr>
        <p:spPr>
          <a:xfrm>
            <a:off x="767806" y="2339802"/>
            <a:ext cx="3108686"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en-US" altLang="zh-CN" dirty="0">
                <a:solidFill>
                  <a:srgbClr val="002060"/>
                </a:solidFill>
              </a:rPr>
              <a:t>3</a:t>
            </a:r>
            <a:r>
              <a:rPr lang="en-US" altLang="zh-CN" dirty="0" smtClean="0">
                <a:solidFill>
                  <a:srgbClr val="002060"/>
                </a:solidFill>
              </a:rPr>
              <a:t>. </a:t>
            </a:r>
            <a:r>
              <a:rPr lang="zh-CN" altLang="en-US" dirty="0">
                <a:solidFill>
                  <a:srgbClr val="002060"/>
                </a:solidFill>
              </a:rPr>
              <a:t>频散性</a:t>
            </a:r>
            <a:endParaRPr lang="en-US" altLang="zh-CN" dirty="0" smtClean="0">
              <a:solidFill>
                <a:srgbClr val="002060"/>
              </a:solidFill>
            </a:endParaRPr>
          </a:p>
        </p:txBody>
      </p:sp>
    </p:spTree>
    <p:extLst>
      <p:ext uri="{BB962C8B-B14F-4D97-AF65-F5344CB8AC3E}">
        <p14:creationId xmlns:p14="http://schemas.microsoft.com/office/powerpoint/2010/main" val="191222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ppt_x"/>
                                          </p:val>
                                        </p:tav>
                                        <p:tav tm="100000">
                                          <p:val>
                                            <p:strVal val="#ppt_x"/>
                                          </p:val>
                                        </p:tav>
                                      </p:tavLst>
                                    </p:anim>
                                    <p:anim calcmode="lin" valueType="num">
                                      <p:cBhvr additive="base">
                                        <p:cTn id="8" dur="500" fill="hold"/>
                                        <p:tgtEl>
                                          <p:spTgt spid="5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anim calcmode="lin" valueType="num">
                                      <p:cBhvr additive="base">
                                        <p:cTn id="15" dur="500" fill="hold"/>
                                        <p:tgtEl>
                                          <p:spTgt spid="53"/>
                                        </p:tgtEl>
                                        <p:attrNameLst>
                                          <p:attrName>ppt_x</p:attrName>
                                        </p:attrNameLst>
                                      </p:cBhvr>
                                      <p:tavLst>
                                        <p:tav tm="0">
                                          <p:val>
                                            <p:strVal val="#ppt_x"/>
                                          </p:val>
                                        </p:tav>
                                        <p:tav tm="100000">
                                          <p:val>
                                            <p:strVal val="#ppt_x"/>
                                          </p:val>
                                        </p:tav>
                                      </p:tavLst>
                                    </p:anim>
                                    <p:anim calcmode="lin" valueType="num">
                                      <p:cBhvr additive="base">
                                        <p:cTn id="16"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ppt_x"/>
                                          </p:val>
                                        </p:tav>
                                        <p:tav tm="100000">
                                          <p:val>
                                            <p:strVal val="#ppt_x"/>
                                          </p:val>
                                        </p:tav>
                                      </p:tavLst>
                                    </p:anim>
                                    <p:anim calcmode="lin" valueType="num">
                                      <p:cBhvr additive="base">
                                        <p:cTn id="22" dur="500" fill="hold"/>
                                        <p:tgtEl>
                                          <p:spTgt spid="20"/>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5"/>
                                        </p:tgtEl>
                                        <p:attrNameLst>
                                          <p:attrName>style.visibility</p:attrName>
                                        </p:attrNameLst>
                                      </p:cBhvr>
                                      <p:to>
                                        <p:strVal val="visible"/>
                                      </p:to>
                                    </p:set>
                                    <p:anim calcmode="lin" valueType="num">
                                      <p:cBhvr additive="base">
                                        <p:cTn id="25" dur="500" fill="hold"/>
                                        <p:tgtEl>
                                          <p:spTgt spid="55"/>
                                        </p:tgtEl>
                                        <p:attrNameLst>
                                          <p:attrName>ppt_x</p:attrName>
                                        </p:attrNameLst>
                                      </p:cBhvr>
                                      <p:tavLst>
                                        <p:tav tm="0">
                                          <p:val>
                                            <p:strVal val="#ppt_x"/>
                                          </p:val>
                                        </p:tav>
                                        <p:tav tm="100000">
                                          <p:val>
                                            <p:strVal val="#ppt_x"/>
                                          </p:val>
                                        </p:tav>
                                      </p:tavLst>
                                    </p:anim>
                                    <p:anim calcmode="lin" valueType="num">
                                      <p:cBhvr additive="base">
                                        <p:cTn id="26" dur="500" fill="hold"/>
                                        <p:tgtEl>
                                          <p:spTgt spid="5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anim calcmode="lin" valueType="num">
                                      <p:cBhvr additive="base">
                                        <p:cTn id="29" dur="500" fill="hold"/>
                                        <p:tgtEl>
                                          <p:spTgt spid="56"/>
                                        </p:tgtEl>
                                        <p:attrNameLst>
                                          <p:attrName>ppt_x</p:attrName>
                                        </p:attrNameLst>
                                      </p:cBhvr>
                                      <p:tavLst>
                                        <p:tav tm="0">
                                          <p:val>
                                            <p:strVal val="#ppt_x"/>
                                          </p:val>
                                        </p:tav>
                                        <p:tav tm="100000">
                                          <p:val>
                                            <p:strVal val="#ppt_x"/>
                                          </p:val>
                                        </p:tav>
                                      </p:tavLst>
                                    </p:anim>
                                    <p:anim calcmode="lin" valueType="num">
                                      <p:cBhvr additive="base">
                                        <p:cTn id="30"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ppt_x"/>
                                          </p:val>
                                        </p:tav>
                                        <p:tav tm="100000">
                                          <p:val>
                                            <p:strVal val="#ppt_x"/>
                                          </p:val>
                                        </p:tav>
                                      </p:tavLst>
                                    </p:anim>
                                    <p:anim calcmode="lin" valueType="num">
                                      <p:cBhvr additive="base">
                                        <p:cTn id="36" dur="500" fill="hold"/>
                                        <p:tgtEl>
                                          <p:spTgt spid="21"/>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ppt_x"/>
                                          </p:val>
                                        </p:tav>
                                        <p:tav tm="100000">
                                          <p:val>
                                            <p:strVal val="#ppt_x"/>
                                          </p:val>
                                        </p:tav>
                                      </p:tavLst>
                                    </p:anim>
                                    <p:anim calcmode="lin" valueType="num">
                                      <p:cBhvr additive="base">
                                        <p:cTn id="40" dur="500" fill="hold"/>
                                        <p:tgtEl>
                                          <p:spTgt spid="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6" grpId="0"/>
      <p:bldP spid="16" grpId="0"/>
      <p:bldP spid="20" grpId="0"/>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746" y="3914349"/>
            <a:ext cx="5486411" cy="2743205"/>
          </a:xfrm>
          <a:prstGeom prst="rect">
            <a:avLst/>
          </a:prstGeom>
        </p:spPr>
      </p:pic>
      <p:grpSp>
        <p:nvGrpSpPr>
          <p:cNvPr id="19" name="组合 18"/>
          <p:cNvGrpSpPr/>
          <p:nvPr/>
        </p:nvGrpSpPr>
        <p:grpSpPr>
          <a:xfrm>
            <a:off x="611187" y="261275"/>
            <a:ext cx="666069" cy="664458"/>
            <a:chOff x="611187" y="261275"/>
            <a:chExt cx="666069" cy="664458"/>
          </a:xfrm>
        </p:grpSpPr>
        <p:sp>
          <p:nvSpPr>
            <p:cNvPr id="9" name="矩形 8"/>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419575" y="362672"/>
            <a:ext cx="7113238" cy="461665"/>
          </a:xfrm>
          <a:prstGeom prst="rect">
            <a:avLst/>
          </a:prstGeom>
          <a:noFill/>
        </p:spPr>
        <p:txBody>
          <a:bodyPr wrap="square" rtlCol="0">
            <a:spAutoFit/>
          </a:bodyPr>
          <a:lstStyle/>
          <a:p>
            <a:r>
              <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rPr>
              <a:t>2.</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算法</a:t>
            </a: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设计</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51" name="组合 50"/>
          <p:cNvGrpSpPr/>
          <p:nvPr/>
        </p:nvGrpSpPr>
        <p:grpSpPr>
          <a:xfrm>
            <a:off x="8606970" y="6519446"/>
            <a:ext cx="638628" cy="338554"/>
            <a:chOff x="8663567" y="6519446"/>
            <a:chExt cx="638628" cy="338554"/>
          </a:xfrm>
        </p:grpSpPr>
        <p:sp>
          <p:nvSpPr>
            <p:cNvPr id="57" name="矩形 56"/>
            <p:cNvSpPr/>
            <p:nvPr/>
          </p:nvSpPr>
          <p:spPr>
            <a:xfrm>
              <a:off x="8766881" y="6519446"/>
              <a:ext cx="432000" cy="3385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p:cNvSpPr txBox="1"/>
            <p:nvPr/>
          </p:nvSpPr>
          <p:spPr>
            <a:xfrm>
              <a:off x="8663567" y="6519446"/>
              <a:ext cx="638628" cy="338554"/>
            </a:xfrm>
            <a:prstGeom prst="rect">
              <a:avLst/>
            </a:prstGeom>
            <a:noFill/>
          </p:spPr>
          <p:txBody>
            <a:bodyPr wrap="square" rtlCol="0">
              <a:spAutoFit/>
            </a:bodyPr>
            <a:lstStyle/>
            <a:p>
              <a:pPr algn="ctr"/>
              <a:r>
                <a:rPr lang="en-US" altLang="zh-CN" sz="1600" dirty="0" smtClean="0">
                  <a:solidFill>
                    <a:schemeClr val="bg1"/>
                  </a:solidFill>
                  <a:latin typeface="微软雅黑" panose="020B0503020204020204" pitchFamily="34" charset="-122"/>
                  <a:ea typeface="微软雅黑" panose="020B0503020204020204" pitchFamily="34" charset="-122"/>
                </a:rPr>
                <a:t>9</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sp>
        <p:nvSpPr>
          <p:cNvPr id="45" name="文本框 29"/>
          <p:cNvSpPr txBox="1"/>
          <p:nvPr/>
        </p:nvSpPr>
        <p:spPr>
          <a:xfrm>
            <a:off x="611186" y="1309464"/>
            <a:ext cx="5775545"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285750" indent="-285750">
              <a:lnSpc>
                <a:spcPts val="2200"/>
              </a:lnSpc>
              <a:buFont typeface="Wingdings" panose="05000000000000000000" pitchFamily="2" charset="2"/>
              <a:buChar char="Ø"/>
            </a:pPr>
            <a:r>
              <a:rPr lang="zh-CN" altLang="en-US" dirty="0">
                <a:solidFill>
                  <a:srgbClr val="002060"/>
                </a:solidFill>
              </a:rPr>
              <a:t>断丝</a:t>
            </a:r>
            <a:r>
              <a:rPr lang="zh-CN" altLang="en-US" dirty="0" smtClean="0">
                <a:solidFill>
                  <a:srgbClr val="002060"/>
                </a:solidFill>
              </a:rPr>
              <a:t>声发射信号的分析方法</a:t>
            </a:r>
            <a:endParaRPr lang="en-US" altLang="zh-CN" dirty="0" smtClean="0">
              <a:solidFill>
                <a:srgbClr val="002060"/>
              </a:solidFill>
            </a:endParaRPr>
          </a:p>
        </p:txBody>
      </p:sp>
      <p:pic>
        <p:nvPicPr>
          <p:cNvPr id="55" name="图片 54"/>
          <p:cNvPicPr>
            <a:picLocks noChangeAspect="1"/>
          </p:cNvPicPr>
          <p:nvPr/>
        </p:nvPicPr>
        <p:blipFill rotWithShape="1">
          <a:blip r:embed="rId4">
            <a:extLst>
              <a:ext uri="{28A0092B-C50C-407E-A947-70E740481C1C}">
                <a14:useLocalDpi xmlns:a14="http://schemas.microsoft.com/office/drawing/2010/main" val="0"/>
              </a:ext>
            </a:extLst>
          </a:blip>
          <a:srcRect t="7686"/>
          <a:stretch/>
        </p:blipFill>
        <p:spPr>
          <a:xfrm>
            <a:off x="277589" y="1705970"/>
            <a:ext cx="4340779" cy="2404300"/>
          </a:xfrm>
          <a:prstGeom prst="rect">
            <a:avLst/>
          </a:prstGeom>
        </p:spPr>
      </p:pic>
      <p:cxnSp>
        <p:nvCxnSpPr>
          <p:cNvPr id="15" name="直接箭头连接符 14"/>
          <p:cNvCxnSpPr/>
          <p:nvPr/>
        </p:nvCxnSpPr>
        <p:spPr>
          <a:xfrm>
            <a:off x="2532385" y="3972001"/>
            <a:ext cx="4247" cy="526536"/>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9"/>
          <p:cNvSpPr txBox="1"/>
          <p:nvPr/>
        </p:nvSpPr>
        <p:spPr>
          <a:xfrm>
            <a:off x="2611220" y="3940250"/>
            <a:ext cx="2536579"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sz="2000" b="1" dirty="0" smtClean="0">
                <a:solidFill>
                  <a:srgbClr val="002060"/>
                </a:solidFill>
              </a:rPr>
              <a:t>连续小波变换</a:t>
            </a:r>
            <a:endParaRPr lang="en-US" altLang="zh-CN" sz="2000" b="1" dirty="0" smtClean="0">
              <a:solidFill>
                <a:srgbClr val="002060"/>
              </a:solidFill>
            </a:endParaRPr>
          </a:p>
        </p:txBody>
      </p:sp>
      <mc:AlternateContent xmlns:mc="http://schemas.openxmlformats.org/markup-compatibility/2006" xmlns:a14="http://schemas.microsoft.com/office/drawing/2010/main">
        <mc:Choice Requires="a14">
          <p:sp>
            <p:nvSpPr>
              <p:cNvPr id="2" name="矩形 1"/>
              <p:cNvSpPr/>
              <p:nvPr/>
            </p:nvSpPr>
            <p:spPr>
              <a:xfrm>
                <a:off x="4244829" y="2135648"/>
                <a:ext cx="5011755" cy="9106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m:rPr>
                              <m:nor/>
                            </m:rPr>
                            <a:rPr lang="zh-CN" altLang="en-US" i="1">
                              <a:latin typeface="Times New Roman" panose="02020603050405020304" pitchFamily="18" charset="0"/>
                              <a:cs typeface="Times New Roman" panose="02020603050405020304" pitchFamily="18" charset="0"/>
                            </a:rPr>
                            <m:t>WT</m:t>
                          </m:r>
                        </m:e>
                        <m:sub>
                          <m:r>
                            <m:rPr>
                              <m:nor/>
                            </m:rPr>
                            <a:rPr lang="zh-CN" altLang="en-US" i="1">
                              <a:latin typeface="Times New Roman" panose="02020603050405020304" pitchFamily="18" charset="0"/>
                              <a:cs typeface="Times New Roman" panose="02020603050405020304" pitchFamily="18" charset="0"/>
                            </a:rPr>
                            <m:t>f</m:t>
                          </m:r>
                        </m:sub>
                      </m:sSub>
                      <m:r>
                        <m:rPr>
                          <m:nor/>
                        </m:rPr>
                        <a:rPr lang="zh-CN" altLang="en-US" i="1">
                          <a:latin typeface="Times New Roman" panose="02020603050405020304" pitchFamily="18" charset="0"/>
                          <a:cs typeface="Times New Roman" panose="02020603050405020304" pitchFamily="18" charset="0"/>
                        </a:rPr>
                        <m:t> </m:t>
                      </m:r>
                      <m:r>
                        <m:rPr>
                          <m:nor/>
                        </m:rPr>
                        <a:rPr lang="zh-CN" altLang="en-US">
                          <a:latin typeface="Times New Roman" panose="02020603050405020304" pitchFamily="18" charset="0"/>
                          <a:cs typeface="Times New Roman" panose="02020603050405020304" pitchFamily="18" charset="0"/>
                        </a:rPr>
                        <m:t>(</m:t>
                      </m:r>
                      <m:sSub>
                        <m:sSubPr>
                          <m:ctrlPr>
                            <a:rPr lang="zh-CN" altLang="en-US" i="1">
                              <a:latin typeface="Cambria Math" panose="02040503050406030204" pitchFamily="18" charset="0"/>
                            </a:rPr>
                          </m:ctrlPr>
                        </m:sSubPr>
                        <m:e>
                          <m:r>
                            <m:rPr>
                              <m:nor/>
                            </m:rPr>
                            <a:rPr lang="zh-CN" altLang="en-US" i="1">
                              <a:latin typeface="Times New Roman" panose="02020603050405020304" pitchFamily="18" charset="0"/>
                              <a:cs typeface="Times New Roman" panose="02020603050405020304" pitchFamily="18" charset="0"/>
                            </a:rPr>
                            <m:t>f</m:t>
                          </m:r>
                        </m:e>
                        <m:sub>
                          <m:r>
                            <m:rPr>
                              <m:nor/>
                            </m:rPr>
                            <a:rPr lang="zh-CN" altLang="en-US" i="1">
                              <a:latin typeface="Times New Roman" panose="02020603050405020304" pitchFamily="18" charset="0"/>
                              <a:cs typeface="Times New Roman" panose="02020603050405020304" pitchFamily="18" charset="0"/>
                            </a:rPr>
                            <m:t>a</m:t>
                          </m:r>
                        </m:sub>
                      </m:sSub>
                      <m:r>
                        <m:rPr>
                          <m:nor/>
                        </m:rPr>
                        <a:rPr lang="zh-CN" altLang="en-US" i="1">
                          <a:latin typeface="Times New Roman" panose="02020603050405020304" pitchFamily="18" charset="0"/>
                          <a:cs typeface="Times New Roman" panose="02020603050405020304" pitchFamily="18" charset="0"/>
                        </a:rPr>
                        <m:t>, </m:t>
                      </m:r>
                      <m:sSub>
                        <m:sSubPr>
                          <m:ctrlPr>
                            <a:rPr lang="zh-CN" altLang="en-US" i="1">
                              <a:latin typeface="Cambria Math" panose="02040503050406030204" pitchFamily="18" charset="0"/>
                            </a:rPr>
                          </m:ctrlPr>
                        </m:sSubPr>
                        <m:e>
                          <m:r>
                            <m:rPr>
                              <m:nor/>
                            </m:rPr>
                            <a:rPr lang="zh-CN" altLang="en-US" i="1">
                              <a:latin typeface="Times New Roman" panose="02020603050405020304" pitchFamily="18" charset="0"/>
                              <a:cs typeface="Times New Roman" panose="02020603050405020304" pitchFamily="18" charset="0"/>
                            </a:rPr>
                            <m:t>t</m:t>
                          </m:r>
                        </m:e>
                        <m:sub>
                          <m:r>
                            <m:rPr>
                              <m:nor/>
                            </m:rPr>
                            <a:rPr lang="zh-CN" altLang="en-US" i="1">
                              <a:latin typeface="Times New Roman" panose="02020603050405020304" pitchFamily="18" charset="0"/>
                              <a:cs typeface="Times New Roman" panose="02020603050405020304" pitchFamily="18" charset="0"/>
                            </a:rPr>
                            <m:t>a</m:t>
                          </m:r>
                        </m:sub>
                      </m:sSub>
                      <m:r>
                        <m:rPr>
                          <m:nor/>
                        </m:rPr>
                        <a:rPr lang="zh-CN" altLang="en-US">
                          <a:latin typeface="Times New Roman" panose="02020603050405020304" pitchFamily="18" charset="0"/>
                          <a:cs typeface="Times New Roman" panose="02020603050405020304" pitchFamily="18" charset="0"/>
                        </a:rPr>
                        <m:t>)</m:t>
                      </m:r>
                      <m:r>
                        <m:rPr>
                          <m:nor/>
                        </m:rPr>
                        <a:rPr lang="zh-CN" altLang="en-US" i="1">
                          <a:latin typeface="Times New Roman" panose="02020603050405020304" pitchFamily="18" charset="0"/>
                          <a:cs typeface="Times New Roman" panose="02020603050405020304" pitchFamily="18" charset="0"/>
                        </a:rPr>
                        <m:t> =</m:t>
                      </m:r>
                      <m:rad>
                        <m:radPr>
                          <m:degHide m:val="on"/>
                          <m:ctrlPr>
                            <a:rPr lang="zh-CN" altLang="en-US" i="1">
                              <a:latin typeface="Cambria Math" panose="02040503050406030204" pitchFamily="18" charset="0"/>
                            </a:rPr>
                          </m:ctrlPr>
                        </m:radPr>
                        <m:deg/>
                        <m:e>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m:rPr>
                                      <m:nor/>
                                    </m:rPr>
                                    <a:rPr lang="zh-CN" altLang="en-US" i="1">
                                      <a:latin typeface="Times New Roman" panose="02020603050405020304" pitchFamily="18" charset="0"/>
                                      <a:cs typeface="Times New Roman" panose="02020603050405020304" pitchFamily="18" charset="0"/>
                                    </a:rPr>
                                    <m:t>f</m:t>
                                  </m:r>
                                </m:e>
                                <m:sub>
                                  <m:r>
                                    <m:rPr>
                                      <m:nor/>
                                    </m:rPr>
                                    <a:rPr lang="zh-CN" altLang="en-US" i="1">
                                      <a:latin typeface="Times New Roman" panose="02020603050405020304" pitchFamily="18" charset="0"/>
                                      <a:cs typeface="Times New Roman" panose="02020603050405020304" pitchFamily="18" charset="0"/>
                                    </a:rPr>
                                    <m:t>a</m:t>
                                  </m:r>
                                </m:sub>
                              </m:sSub>
                            </m:num>
                            <m:den>
                              <m:sSub>
                                <m:sSubPr>
                                  <m:ctrlPr>
                                    <a:rPr lang="zh-CN" altLang="en-US" i="1">
                                      <a:latin typeface="Cambria Math" panose="02040503050406030204" pitchFamily="18" charset="0"/>
                                    </a:rPr>
                                  </m:ctrlPr>
                                </m:sSubPr>
                                <m:e>
                                  <m:r>
                                    <m:rPr>
                                      <m:nor/>
                                    </m:rPr>
                                    <a:rPr lang="zh-CN" altLang="en-US" i="1">
                                      <a:latin typeface="Times New Roman" panose="02020603050405020304" pitchFamily="18" charset="0"/>
                                      <a:cs typeface="Times New Roman" panose="02020603050405020304" pitchFamily="18" charset="0"/>
                                    </a:rPr>
                                    <m:t>F</m:t>
                                  </m:r>
                                </m:e>
                                <m:sub>
                                  <m:r>
                                    <m:rPr>
                                      <m:nor/>
                                    </m:rPr>
                                    <a:rPr lang="zh-CN" altLang="en-US" i="1">
                                      <a:latin typeface="Times New Roman" panose="02020603050405020304" pitchFamily="18" charset="0"/>
                                      <a:cs typeface="Times New Roman" panose="02020603050405020304" pitchFamily="18" charset="0"/>
                                    </a:rPr>
                                    <m:t>s</m:t>
                                  </m:r>
                                </m:sub>
                              </m:sSub>
                              <m:r>
                                <m:rPr>
                                  <m:nor/>
                                </m:rPr>
                                <a:rPr lang="zh-CN" altLang="en-US" i="1">
                                  <a:latin typeface="Times New Roman" panose="02020603050405020304" pitchFamily="18" charset="0"/>
                                  <a:cs typeface="Times New Roman" panose="02020603050405020304" pitchFamily="18" charset="0"/>
                                </a:rPr>
                                <m:t>∙</m:t>
                              </m:r>
                              <m:sSub>
                                <m:sSubPr>
                                  <m:ctrlPr>
                                    <a:rPr lang="zh-CN" altLang="en-US" i="1">
                                      <a:latin typeface="Cambria Math" panose="02040503050406030204" pitchFamily="18" charset="0"/>
                                    </a:rPr>
                                  </m:ctrlPr>
                                </m:sSubPr>
                                <m:e>
                                  <m:r>
                                    <m:rPr>
                                      <m:nor/>
                                    </m:rPr>
                                    <a:rPr lang="zh-CN" altLang="en-US" i="1">
                                      <a:latin typeface="Times New Roman" panose="02020603050405020304" pitchFamily="18" charset="0"/>
                                      <a:cs typeface="Times New Roman" panose="02020603050405020304" pitchFamily="18" charset="0"/>
                                    </a:rPr>
                                    <m:t>F</m:t>
                                  </m:r>
                                </m:e>
                                <m:sub>
                                  <m:r>
                                    <m:rPr>
                                      <m:nor/>
                                    </m:rPr>
                                    <a:rPr lang="zh-CN" altLang="en-US" i="1">
                                      <a:latin typeface="Times New Roman" panose="02020603050405020304" pitchFamily="18" charset="0"/>
                                      <a:cs typeface="Times New Roman" panose="02020603050405020304" pitchFamily="18" charset="0"/>
                                    </a:rPr>
                                    <m:t>c</m:t>
                                  </m:r>
                                </m:sub>
                              </m:sSub>
                            </m:den>
                          </m:f>
                        </m:e>
                      </m:rad>
                      <m:nary>
                        <m:naryPr>
                          <m:limLoc m:val="subSup"/>
                          <m:ctrlPr>
                            <a:rPr lang="zh-CN" altLang="en-US" i="1">
                              <a:latin typeface="Cambria Math" panose="02040503050406030204" pitchFamily="18" charset="0"/>
                            </a:rPr>
                          </m:ctrlPr>
                        </m:naryPr>
                        <m:sub>
                          <m:r>
                            <m:rPr>
                              <m:nor/>
                            </m:rPr>
                            <a:rPr lang="zh-CN" altLang="en-US">
                              <a:latin typeface="Times New Roman" panose="02020603050405020304" pitchFamily="18" charset="0"/>
                              <a:cs typeface="Times New Roman" panose="02020603050405020304" pitchFamily="18" charset="0"/>
                            </a:rPr>
                            <m:t>−∞</m:t>
                          </m:r>
                        </m:sub>
                        <m:sup>
                          <m:r>
                            <m:rPr>
                              <m:nor/>
                            </m:rPr>
                            <a:rPr lang="zh-CN" altLang="en-US">
                              <a:latin typeface="Times New Roman" panose="02020603050405020304" pitchFamily="18" charset="0"/>
                              <a:cs typeface="Times New Roman" panose="02020603050405020304" pitchFamily="18" charset="0"/>
                            </a:rPr>
                            <m:t>+∞</m:t>
                          </m:r>
                        </m:sup>
                        <m:e>
                          <m:r>
                            <m:rPr>
                              <m:nor/>
                            </m:rPr>
                            <a:rPr lang="zh-CN" altLang="en-US" i="1">
                              <a:latin typeface="Times New Roman" panose="02020603050405020304" pitchFamily="18" charset="0"/>
                              <a:cs typeface="Times New Roman" panose="02020603050405020304" pitchFamily="18" charset="0"/>
                            </a:rPr>
                            <m:t>f</m:t>
                          </m:r>
                          <m:r>
                            <m:rPr>
                              <m:nor/>
                            </m:rPr>
                            <a:rPr lang="zh-CN" altLang="en-US" i="1">
                              <a:latin typeface="Times New Roman" panose="02020603050405020304" pitchFamily="18" charset="0"/>
                              <a:cs typeface="Times New Roman" panose="02020603050405020304" pitchFamily="18" charset="0"/>
                            </a:rPr>
                            <m:t> </m:t>
                          </m:r>
                          <m:r>
                            <m:rPr>
                              <m:nor/>
                            </m:rPr>
                            <a:rPr lang="zh-CN" altLang="en-US">
                              <a:latin typeface="Times New Roman" panose="02020603050405020304" pitchFamily="18" charset="0"/>
                              <a:cs typeface="Times New Roman" panose="02020603050405020304" pitchFamily="18" charset="0"/>
                            </a:rPr>
                            <m:t>(</m:t>
                          </m:r>
                          <m:r>
                            <m:rPr>
                              <m:nor/>
                            </m:rPr>
                            <a:rPr lang="zh-CN" altLang="en-US" i="1">
                              <a:latin typeface="Times New Roman" panose="02020603050405020304" pitchFamily="18" charset="0"/>
                              <a:cs typeface="Times New Roman" panose="02020603050405020304" pitchFamily="18" charset="0"/>
                            </a:rPr>
                            <m:t>t</m:t>
                          </m:r>
                          <m:r>
                            <m:rPr>
                              <m:nor/>
                            </m:rPr>
                            <a:rPr lang="zh-CN" altLang="en-US">
                              <a:latin typeface="Times New Roman" panose="02020603050405020304" pitchFamily="18" charset="0"/>
                              <a:cs typeface="Times New Roman" panose="02020603050405020304" pitchFamily="18" charset="0"/>
                            </a:rPr>
                            <m:t>)</m:t>
                          </m:r>
                        </m:e>
                      </m:nary>
                      <m:sSup>
                        <m:sSupPr>
                          <m:ctrlPr>
                            <a:rPr lang="zh-CN" altLang="en-US" i="1">
                              <a:latin typeface="Cambria Math" panose="02040503050406030204" pitchFamily="18" charset="0"/>
                            </a:rPr>
                          </m:ctrlPr>
                        </m:sSupPr>
                        <m:e>
                          <m:r>
                            <m:rPr>
                              <m:nor/>
                            </m:rPr>
                            <a:rPr lang="zh-CN" altLang="en-US" i="1">
                              <a:latin typeface="Times New Roman" panose="02020603050405020304" pitchFamily="18" charset="0"/>
                              <a:cs typeface="Times New Roman" panose="02020603050405020304" pitchFamily="18" charset="0"/>
                            </a:rPr>
                            <m:t>Ψ</m:t>
                          </m:r>
                        </m:e>
                        <m:sup>
                          <m:r>
                            <m:rPr>
                              <m:nor/>
                            </m:rPr>
                            <a:rPr lang="zh-CN" altLang="en-US" i="1">
                              <a:latin typeface="Times New Roman" panose="02020603050405020304" pitchFamily="18" charset="0"/>
                              <a:cs typeface="Times New Roman" panose="02020603050405020304" pitchFamily="18" charset="0"/>
                            </a:rPr>
                            <m:t>∗</m:t>
                          </m:r>
                        </m:sup>
                      </m:sSup>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m:rPr>
                                  <m:nor/>
                                </m:rPr>
                                <a:rPr lang="zh-CN" altLang="en-US">
                                  <a:latin typeface="Times New Roman" panose="02020603050405020304" pitchFamily="18" charset="0"/>
                                  <a:cs typeface="Times New Roman" panose="02020603050405020304" pitchFamily="18" charset="0"/>
                                </a:rPr>
                                <m:t>(</m:t>
                              </m:r>
                              <m:r>
                                <m:rPr>
                                  <m:nor/>
                                </m:rPr>
                                <a:rPr lang="zh-CN" altLang="en-US" i="1">
                                  <a:latin typeface="Times New Roman" panose="02020603050405020304" pitchFamily="18" charset="0"/>
                                  <a:cs typeface="Times New Roman" panose="02020603050405020304" pitchFamily="18" charset="0"/>
                                </a:rPr>
                                <m:t>t</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m:rPr>
                                      <m:nor/>
                                    </m:rPr>
                                    <a:rPr lang="zh-CN" altLang="en-US" i="1">
                                      <a:latin typeface="Times New Roman" panose="02020603050405020304" pitchFamily="18" charset="0"/>
                                      <a:cs typeface="Times New Roman" panose="02020603050405020304" pitchFamily="18" charset="0"/>
                                    </a:rPr>
                                    <m:t>t</m:t>
                                  </m:r>
                                </m:e>
                                <m:sub>
                                  <m:r>
                                    <m:rPr>
                                      <m:nor/>
                                    </m:rPr>
                                    <a:rPr lang="zh-CN" altLang="en-US" i="1">
                                      <a:latin typeface="Times New Roman" panose="02020603050405020304" pitchFamily="18" charset="0"/>
                                      <a:cs typeface="Times New Roman" panose="02020603050405020304" pitchFamily="18" charset="0"/>
                                    </a:rPr>
                                    <m:t>a</m:t>
                                  </m:r>
                                </m:sub>
                              </m:sSub>
                              <m:r>
                                <m:rPr>
                                  <m:nor/>
                                </m:rPr>
                                <a:rPr lang="zh-CN" altLang="en-US">
                                  <a:latin typeface="Times New Roman" panose="02020603050405020304" pitchFamily="18" charset="0"/>
                                  <a:cs typeface="Times New Roman" panose="02020603050405020304" pitchFamily="18" charset="0"/>
                                </a:rPr>
                                <m:t>)</m:t>
                              </m:r>
                              <m:sSub>
                                <m:sSubPr>
                                  <m:ctrlPr>
                                    <a:rPr lang="zh-CN" altLang="en-US" i="1">
                                      <a:latin typeface="Cambria Math" panose="02040503050406030204" pitchFamily="18" charset="0"/>
                                    </a:rPr>
                                  </m:ctrlPr>
                                </m:sSubPr>
                                <m:e>
                                  <m:r>
                                    <m:rPr>
                                      <m:nor/>
                                    </m:rPr>
                                    <a:rPr lang="zh-CN" altLang="en-US" i="1">
                                      <a:latin typeface="Times New Roman" panose="02020603050405020304" pitchFamily="18" charset="0"/>
                                      <a:cs typeface="Times New Roman" panose="02020603050405020304" pitchFamily="18" charset="0"/>
                                    </a:rPr>
                                    <m:t>f</m:t>
                                  </m:r>
                                </m:e>
                                <m:sub>
                                  <m:r>
                                    <m:rPr>
                                      <m:nor/>
                                    </m:rPr>
                                    <a:rPr lang="zh-CN" altLang="en-US" i="1">
                                      <a:latin typeface="Times New Roman" panose="02020603050405020304" pitchFamily="18" charset="0"/>
                                      <a:cs typeface="Times New Roman" panose="02020603050405020304" pitchFamily="18" charset="0"/>
                                    </a:rPr>
                                    <m:t>a</m:t>
                                  </m:r>
                                </m:sub>
                              </m:sSub>
                            </m:num>
                            <m:den>
                              <m:sSub>
                                <m:sSubPr>
                                  <m:ctrlPr>
                                    <a:rPr lang="zh-CN" altLang="en-US" i="1">
                                      <a:latin typeface="Cambria Math" panose="02040503050406030204" pitchFamily="18" charset="0"/>
                                    </a:rPr>
                                  </m:ctrlPr>
                                </m:sSubPr>
                                <m:e>
                                  <m:r>
                                    <m:rPr>
                                      <m:nor/>
                                    </m:rPr>
                                    <a:rPr lang="zh-CN" altLang="en-US" i="1">
                                      <a:latin typeface="Times New Roman" panose="02020603050405020304" pitchFamily="18" charset="0"/>
                                      <a:cs typeface="Times New Roman" panose="02020603050405020304" pitchFamily="18" charset="0"/>
                                    </a:rPr>
                                    <m:t>F</m:t>
                                  </m:r>
                                </m:e>
                                <m:sub>
                                  <m:r>
                                    <m:rPr>
                                      <m:nor/>
                                    </m:rPr>
                                    <a:rPr lang="zh-CN" altLang="en-US" i="1">
                                      <a:latin typeface="Times New Roman" panose="02020603050405020304" pitchFamily="18" charset="0"/>
                                      <a:cs typeface="Times New Roman" panose="02020603050405020304" pitchFamily="18" charset="0"/>
                                    </a:rPr>
                                    <m:t>s</m:t>
                                  </m:r>
                                </m:sub>
                              </m:sSub>
                              <m:r>
                                <m:rPr>
                                  <m:nor/>
                                </m:rPr>
                                <a:rPr lang="zh-CN" altLang="en-US" i="1">
                                  <a:latin typeface="Times New Roman" panose="02020603050405020304" pitchFamily="18" charset="0"/>
                                  <a:cs typeface="Times New Roman" panose="02020603050405020304" pitchFamily="18" charset="0"/>
                                </a:rPr>
                                <m:t>∙</m:t>
                              </m:r>
                              <m:sSub>
                                <m:sSubPr>
                                  <m:ctrlPr>
                                    <a:rPr lang="zh-CN" altLang="en-US" i="1">
                                      <a:latin typeface="Cambria Math" panose="02040503050406030204" pitchFamily="18" charset="0"/>
                                    </a:rPr>
                                  </m:ctrlPr>
                                </m:sSubPr>
                                <m:e>
                                  <m:r>
                                    <m:rPr>
                                      <m:nor/>
                                    </m:rPr>
                                    <a:rPr lang="zh-CN" altLang="en-US" i="1">
                                      <a:latin typeface="Times New Roman" panose="02020603050405020304" pitchFamily="18" charset="0"/>
                                      <a:cs typeface="Times New Roman" panose="02020603050405020304" pitchFamily="18" charset="0"/>
                                    </a:rPr>
                                    <m:t>F</m:t>
                                  </m:r>
                                </m:e>
                                <m:sub>
                                  <m:r>
                                    <m:rPr>
                                      <m:nor/>
                                    </m:rPr>
                                    <a:rPr lang="zh-CN" altLang="en-US" i="1">
                                      <a:latin typeface="Times New Roman" panose="02020603050405020304" pitchFamily="18" charset="0"/>
                                      <a:cs typeface="Times New Roman" panose="02020603050405020304" pitchFamily="18" charset="0"/>
                                    </a:rPr>
                                    <m:t>c</m:t>
                                  </m:r>
                                </m:sub>
                              </m:sSub>
                            </m:den>
                          </m:f>
                        </m:e>
                      </m:d>
                      <m:r>
                        <m:rPr>
                          <m:nor/>
                        </m:rPr>
                        <a:rPr lang="zh-CN" altLang="en-US" i="1">
                          <a:latin typeface="Times New Roman" panose="02020603050405020304" pitchFamily="18" charset="0"/>
                          <a:cs typeface="Times New Roman" panose="02020603050405020304" pitchFamily="18" charset="0"/>
                        </a:rPr>
                        <m:t>dt</m:t>
                      </m:r>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4244829" y="2135648"/>
                <a:ext cx="5011755" cy="910699"/>
              </a:xfrm>
              <a:prstGeom prst="rect">
                <a:avLst/>
              </a:prstGeom>
              <a:blipFill>
                <a:blip r:embed="rId5"/>
                <a:stretch>
                  <a:fillRect/>
                </a:stretch>
              </a:blipFill>
            </p:spPr>
            <p:txBody>
              <a:bodyPr/>
              <a:lstStyle/>
              <a:p>
                <a:r>
                  <a:rPr lang="zh-CN" altLang="en-US">
                    <a:noFill/>
                  </a:rPr>
                  <a:t> </a:t>
                </a:r>
              </a:p>
            </p:txBody>
          </p:sp>
        </mc:Fallback>
      </mc:AlternateContent>
      <p:sp>
        <p:nvSpPr>
          <p:cNvPr id="16" name="文本框 29"/>
          <p:cNvSpPr txBox="1"/>
          <p:nvPr/>
        </p:nvSpPr>
        <p:spPr>
          <a:xfrm>
            <a:off x="4976194" y="3422944"/>
            <a:ext cx="2992851" cy="938719"/>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en-US" altLang="zh-CN" i="1" dirty="0" smtClean="0">
                <a:solidFill>
                  <a:srgbClr val="002060"/>
                </a:solidFill>
                <a:latin typeface="Times New Roman" panose="02020603050405020304" pitchFamily="18" charset="0"/>
                <a:cs typeface="Times New Roman" panose="02020603050405020304" pitchFamily="18" charset="0"/>
              </a:rPr>
              <a:t>f</a:t>
            </a:r>
            <a:r>
              <a:rPr lang="en-US" altLang="zh-CN" dirty="0" smtClean="0">
                <a:solidFill>
                  <a:srgbClr val="002060"/>
                </a:solidFill>
                <a:latin typeface="Times New Roman" panose="02020603050405020304" pitchFamily="18" charset="0"/>
                <a:cs typeface="Times New Roman" panose="02020603050405020304" pitchFamily="18" charset="0"/>
              </a:rPr>
              <a:t>(</a:t>
            </a:r>
            <a:r>
              <a:rPr lang="en-US" altLang="zh-CN" i="1" dirty="0" smtClean="0">
                <a:solidFill>
                  <a:srgbClr val="002060"/>
                </a:solidFill>
                <a:latin typeface="Times New Roman" panose="02020603050405020304" pitchFamily="18" charset="0"/>
                <a:cs typeface="Times New Roman" panose="02020603050405020304" pitchFamily="18" charset="0"/>
              </a:rPr>
              <a:t>t</a:t>
            </a:r>
            <a:r>
              <a:rPr lang="en-US" altLang="zh-CN" dirty="0" smtClean="0">
                <a:solidFill>
                  <a:srgbClr val="002060"/>
                </a:solidFill>
                <a:latin typeface="Times New Roman" panose="02020603050405020304" pitchFamily="18" charset="0"/>
                <a:cs typeface="Times New Roman" panose="02020603050405020304" pitchFamily="18" charset="0"/>
              </a:rPr>
              <a:t>)</a:t>
            </a:r>
            <a:r>
              <a:rPr lang="zh-CN" altLang="en-US" dirty="0" smtClean="0">
                <a:solidFill>
                  <a:srgbClr val="002060"/>
                </a:solidFill>
              </a:rPr>
              <a:t>：原始信号时域波形数据</a:t>
            </a:r>
            <a:endParaRPr lang="en-US" altLang="zh-CN" dirty="0" smtClean="0">
              <a:solidFill>
                <a:srgbClr val="002060"/>
              </a:solidFill>
            </a:endParaRPr>
          </a:p>
          <a:p>
            <a:pPr>
              <a:lnSpc>
                <a:spcPts val="2200"/>
              </a:lnSpc>
            </a:pPr>
            <a:r>
              <a:rPr lang="en-US" altLang="zh-CN" i="1" dirty="0">
                <a:solidFill>
                  <a:schemeClr val="accent1">
                    <a:lumMod val="50000"/>
                  </a:schemeClr>
                </a:solidFill>
                <a:latin typeface="Times New Roman" panose="02020603050405020304" pitchFamily="18" charset="0"/>
                <a:cs typeface="Times New Roman" panose="02020603050405020304" pitchFamily="18" charset="0"/>
              </a:rPr>
              <a:t>ψ</a:t>
            </a:r>
            <a:r>
              <a:rPr lang="en-US" altLang="zh-CN" dirty="0">
                <a:solidFill>
                  <a:srgbClr val="002060"/>
                </a:solidFill>
                <a:latin typeface="Times New Roman" panose="02020603050405020304" pitchFamily="18" charset="0"/>
                <a:cs typeface="Times New Roman" panose="02020603050405020304" pitchFamily="18" charset="0"/>
              </a:rPr>
              <a:t>(</a:t>
            </a:r>
            <a:r>
              <a:rPr lang="en-US" altLang="zh-CN" i="1" dirty="0">
                <a:solidFill>
                  <a:srgbClr val="002060"/>
                </a:solidFill>
                <a:latin typeface="Times New Roman" panose="02020603050405020304" pitchFamily="18" charset="0"/>
                <a:cs typeface="Times New Roman" panose="02020603050405020304" pitchFamily="18" charset="0"/>
              </a:rPr>
              <a:t>t</a:t>
            </a:r>
            <a:r>
              <a:rPr lang="en-US" altLang="zh-CN" dirty="0">
                <a:solidFill>
                  <a:srgbClr val="002060"/>
                </a:solidFill>
                <a:latin typeface="Times New Roman" panose="02020603050405020304" pitchFamily="18" charset="0"/>
                <a:cs typeface="Times New Roman" panose="02020603050405020304" pitchFamily="18" charset="0"/>
              </a:rPr>
              <a:t>)</a:t>
            </a:r>
            <a:r>
              <a:rPr lang="zh-CN" altLang="en-US" dirty="0">
                <a:solidFill>
                  <a:srgbClr val="002060"/>
                </a:solidFill>
              </a:rPr>
              <a:t>：小波母函数</a:t>
            </a:r>
            <a:endParaRPr lang="en-US" altLang="zh-CN" i="1" dirty="0">
              <a:solidFill>
                <a:srgbClr val="002060"/>
              </a:solidFill>
              <a:latin typeface="Times New Roman" panose="02020603050405020304" pitchFamily="18" charset="0"/>
              <a:cs typeface="Times New Roman" panose="02020603050405020304" pitchFamily="18" charset="0"/>
            </a:endParaRPr>
          </a:p>
          <a:p>
            <a:pPr>
              <a:lnSpc>
                <a:spcPts val="2200"/>
              </a:lnSpc>
            </a:pPr>
            <a:endParaRPr lang="en-US" altLang="zh-CN" dirty="0" smtClean="0">
              <a:solidFill>
                <a:srgbClr val="002060"/>
              </a:solidFill>
            </a:endParaRPr>
          </a:p>
        </p:txBody>
      </p:sp>
      <p:sp>
        <p:nvSpPr>
          <p:cNvPr id="20" name="文本框 29"/>
          <p:cNvSpPr txBox="1"/>
          <p:nvPr/>
        </p:nvSpPr>
        <p:spPr>
          <a:xfrm>
            <a:off x="5009166" y="4675527"/>
            <a:ext cx="4134834" cy="1220847"/>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en-US" altLang="zh-CN" i="1" dirty="0" err="1">
                <a:solidFill>
                  <a:schemeClr val="accent1">
                    <a:lumMod val="50000"/>
                  </a:schemeClr>
                </a:solidFill>
                <a:latin typeface="Times New Roman" panose="02020603050405020304" pitchFamily="18" charset="0"/>
                <a:cs typeface="Times New Roman" panose="02020603050405020304" pitchFamily="18" charset="0"/>
              </a:rPr>
              <a:t>WT</a:t>
            </a:r>
            <a:r>
              <a:rPr lang="en-US" altLang="zh-CN" i="1" baseline="-25000" dirty="0" err="1">
                <a:solidFill>
                  <a:schemeClr val="accent1">
                    <a:lumMod val="50000"/>
                  </a:schemeClr>
                </a:solidFill>
                <a:latin typeface="Times New Roman" panose="02020603050405020304" pitchFamily="18" charset="0"/>
                <a:cs typeface="Times New Roman" panose="02020603050405020304" pitchFamily="18" charset="0"/>
              </a:rPr>
              <a:t>f</a:t>
            </a:r>
            <a:r>
              <a:rPr lang="en-US" altLang="zh-CN" i="1" baseline="-25000" dirty="0">
                <a:solidFill>
                  <a:schemeClr val="accent1">
                    <a:lumMod val="50000"/>
                  </a:schemeClr>
                </a:solidFill>
                <a:latin typeface="Times New Roman" panose="02020603050405020304" pitchFamily="18" charset="0"/>
                <a:cs typeface="Times New Roman" panose="02020603050405020304" pitchFamily="18" charset="0"/>
              </a:rPr>
              <a:t> </a:t>
            </a:r>
            <a:r>
              <a:rPr lang="en-US" altLang="zh-CN" dirty="0">
                <a:solidFill>
                  <a:schemeClr val="accent1">
                    <a:lumMod val="50000"/>
                  </a:schemeClr>
                </a:solidFill>
                <a:latin typeface="Times New Roman" panose="02020603050405020304" pitchFamily="18" charset="0"/>
                <a:cs typeface="Times New Roman" panose="02020603050405020304" pitchFamily="18" charset="0"/>
              </a:rPr>
              <a:t>(</a:t>
            </a:r>
            <a:r>
              <a:rPr lang="en-US" altLang="zh-CN" i="1" dirty="0">
                <a:solidFill>
                  <a:schemeClr val="accent1">
                    <a:lumMod val="50000"/>
                  </a:schemeClr>
                </a:solidFill>
                <a:latin typeface="Times New Roman" panose="02020603050405020304" pitchFamily="18" charset="0"/>
                <a:cs typeface="Times New Roman" panose="02020603050405020304" pitchFamily="18" charset="0"/>
              </a:rPr>
              <a:t>α</a:t>
            </a:r>
            <a:r>
              <a:rPr lang="en-US" altLang="zh-CN" dirty="0">
                <a:solidFill>
                  <a:schemeClr val="accent1">
                    <a:lumMod val="50000"/>
                  </a:schemeClr>
                </a:solidFill>
                <a:latin typeface="Times New Roman" panose="02020603050405020304" pitchFamily="18" charset="0"/>
                <a:cs typeface="Times New Roman" panose="02020603050405020304" pitchFamily="18" charset="0"/>
              </a:rPr>
              <a:t>,</a:t>
            </a:r>
            <a:r>
              <a:rPr lang="en-US" altLang="zh-CN" i="1" dirty="0">
                <a:solidFill>
                  <a:schemeClr val="accent1">
                    <a:lumMod val="50000"/>
                  </a:schemeClr>
                </a:solidFill>
                <a:latin typeface="Times New Roman" panose="02020603050405020304" pitchFamily="18" charset="0"/>
                <a:cs typeface="Times New Roman" panose="02020603050405020304" pitchFamily="18" charset="0"/>
              </a:rPr>
              <a:t>τ</a:t>
            </a:r>
            <a:r>
              <a:rPr lang="en-US" altLang="zh-CN" dirty="0">
                <a:solidFill>
                  <a:schemeClr val="accent1">
                    <a:lumMod val="50000"/>
                  </a:schemeClr>
                </a:solidFill>
                <a:latin typeface="Times New Roman" panose="02020603050405020304" pitchFamily="18" charset="0"/>
                <a:cs typeface="Times New Roman" panose="02020603050405020304" pitchFamily="18" charset="0"/>
              </a:rPr>
              <a:t>) </a:t>
            </a:r>
            <a:r>
              <a:rPr lang="zh-CN" altLang="en-US" dirty="0" smtClean="0">
                <a:solidFill>
                  <a:schemeClr val="accent1">
                    <a:lumMod val="50000"/>
                  </a:schemeClr>
                </a:solidFill>
              </a:rPr>
              <a:t>：</a:t>
            </a:r>
            <a:r>
              <a:rPr lang="zh-CN" altLang="en-US" dirty="0" smtClean="0">
                <a:solidFill>
                  <a:srgbClr val="002060"/>
                </a:solidFill>
              </a:rPr>
              <a:t>小波系数，代表能量密度，    </a:t>
            </a:r>
            <a:endParaRPr lang="en-US" altLang="zh-CN" dirty="0" smtClean="0">
              <a:solidFill>
                <a:srgbClr val="002060"/>
              </a:solidFill>
            </a:endParaRPr>
          </a:p>
          <a:p>
            <a:pPr>
              <a:lnSpc>
                <a:spcPts val="2200"/>
              </a:lnSpc>
            </a:pPr>
            <a:r>
              <a:rPr lang="en-US" altLang="zh-CN" dirty="0">
                <a:solidFill>
                  <a:srgbClr val="002060"/>
                </a:solidFill>
              </a:rPr>
              <a:t> </a:t>
            </a:r>
            <a:r>
              <a:rPr lang="en-US" altLang="zh-CN" dirty="0" smtClean="0">
                <a:solidFill>
                  <a:srgbClr val="002060"/>
                </a:solidFill>
              </a:rPr>
              <a:t>               </a:t>
            </a:r>
            <a:r>
              <a:rPr lang="zh-CN" altLang="en-US" dirty="0" smtClean="0">
                <a:solidFill>
                  <a:srgbClr val="002060"/>
                </a:solidFill>
              </a:rPr>
              <a:t>时频图像点的颜色</a:t>
            </a:r>
            <a:endParaRPr lang="en-US" altLang="zh-CN" dirty="0" smtClean="0">
              <a:solidFill>
                <a:srgbClr val="002060"/>
              </a:solidFill>
            </a:endParaRPr>
          </a:p>
          <a:p>
            <a:pPr>
              <a:lnSpc>
                <a:spcPts val="2200"/>
              </a:lnSpc>
            </a:pPr>
            <a:r>
              <a:rPr lang="en-US" altLang="zh-CN" i="1" dirty="0" smtClean="0">
                <a:solidFill>
                  <a:schemeClr val="accent1">
                    <a:lumMod val="50000"/>
                  </a:schemeClr>
                </a:solidFill>
                <a:latin typeface="Times New Roman" panose="02020603050405020304" pitchFamily="18" charset="0"/>
                <a:cs typeface="Times New Roman" panose="02020603050405020304" pitchFamily="18" charset="0"/>
              </a:rPr>
              <a:t>f</a:t>
            </a:r>
            <a:r>
              <a:rPr lang="en-US" altLang="zh-CN" i="1" baseline="-25000" dirty="0" smtClean="0">
                <a:solidFill>
                  <a:schemeClr val="accent1">
                    <a:lumMod val="50000"/>
                  </a:schemeClr>
                </a:solidFill>
                <a:latin typeface="Times New Roman" panose="02020603050405020304" pitchFamily="18" charset="0"/>
                <a:cs typeface="Times New Roman" panose="02020603050405020304" pitchFamily="18" charset="0"/>
              </a:rPr>
              <a:t>a</a:t>
            </a:r>
            <a:r>
              <a:rPr lang="en-US" altLang="zh-CN" dirty="0" smtClean="0">
                <a:solidFill>
                  <a:schemeClr val="accent1">
                    <a:lumMod val="50000"/>
                  </a:schemeClr>
                </a:solidFill>
                <a:latin typeface="Times New Roman" panose="02020603050405020304" pitchFamily="18" charset="0"/>
                <a:cs typeface="Times New Roman" panose="02020603050405020304" pitchFamily="18" charset="0"/>
              </a:rPr>
              <a:t> </a:t>
            </a:r>
            <a:r>
              <a:rPr lang="zh-CN" altLang="en-US" dirty="0" smtClean="0">
                <a:solidFill>
                  <a:schemeClr val="accent1">
                    <a:lumMod val="50000"/>
                  </a:schemeClr>
                </a:solidFill>
              </a:rPr>
              <a:t>：</a:t>
            </a:r>
            <a:r>
              <a:rPr lang="zh-CN" altLang="en-US" dirty="0" smtClean="0">
                <a:solidFill>
                  <a:srgbClr val="002060"/>
                </a:solidFill>
              </a:rPr>
              <a:t>当前分析的频率，时频图像纵坐标</a:t>
            </a:r>
            <a:endParaRPr lang="en-US" altLang="zh-CN" dirty="0">
              <a:solidFill>
                <a:srgbClr val="002060"/>
              </a:solidFill>
            </a:endParaRPr>
          </a:p>
          <a:p>
            <a:pPr>
              <a:lnSpc>
                <a:spcPts val="2200"/>
              </a:lnSpc>
            </a:pPr>
            <a:r>
              <a:rPr lang="en-US" altLang="zh-CN" i="1" dirty="0" smtClean="0">
                <a:solidFill>
                  <a:schemeClr val="accent1">
                    <a:lumMod val="50000"/>
                  </a:schemeClr>
                </a:solidFill>
                <a:latin typeface="Times New Roman" panose="02020603050405020304" pitchFamily="18" charset="0"/>
                <a:cs typeface="Times New Roman" panose="02020603050405020304" pitchFamily="18" charset="0"/>
              </a:rPr>
              <a:t>t</a:t>
            </a:r>
            <a:r>
              <a:rPr lang="en-US" altLang="zh-CN" i="1" baseline="-25000" dirty="0" smtClean="0">
                <a:solidFill>
                  <a:schemeClr val="accent1">
                    <a:lumMod val="50000"/>
                  </a:schemeClr>
                </a:solidFill>
                <a:latin typeface="Times New Roman" panose="02020603050405020304" pitchFamily="18" charset="0"/>
                <a:cs typeface="Times New Roman" panose="02020603050405020304" pitchFamily="18" charset="0"/>
              </a:rPr>
              <a:t>a</a:t>
            </a:r>
            <a:r>
              <a:rPr lang="en-US" altLang="zh-CN" dirty="0" smtClean="0">
                <a:solidFill>
                  <a:schemeClr val="accent1">
                    <a:lumMod val="50000"/>
                  </a:schemeClr>
                </a:solidFill>
                <a:latin typeface="Times New Roman" panose="02020603050405020304" pitchFamily="18" charset="0"/>
                <a:cs typeface="Times New Roman" panose="02020603050405020304" pitchFamily="18" charset="0"/>
              </a:rPr>
              <a:t> </a:t>
            </a:r>
            <a:r>
              <a:rPr lang="zh-CN" altLang="en-US" dirty="0">
                <a:solidFill>
                  <a:schemeClr val="accent1">
                    <a:lumMod val="50000"/>
                  </a:schemeClr>
                </a:solidFill>
              </a:rPr>
              <a:t>：</a:t>
            </a:r>
            <a:r>
              <a:rPr lang="zh-CN" altLang="en-US" dirty="0">
                <a:solidFill>
                  <a:srgbClr val="002060"/>
                </a:solidFill>
              </a:rPr>
              <a:t>当前分析</a:t>
            </a:r>
            <a:r>
              <a:rPr lang="zh-CN" altLang="en-US" dirty="0" smtClean="0">
                <a:solidFill>
                  <a:srgbClr val="002060"/>
                </a:solidFill>
              </a:rPr>
              <a:t>的时刻，时频图像横坐标</a:t>
            </a:r>
            <a:endParaRPr lang="en-US" altLang="zh-CN" dirty="0" smtClean="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21" name="文本框 29"/>
          <p:cNvSpPr txBox="1"/>
          <p:nvPr/>
        </p:nvSpPr>
        <p:spPr>
          <a:xfrm>
            <a:off x="277589" y="3855957"/>
            <a:ext cx="1893983"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sz="1600" dirty="0" smtClean="0">
                <a:solidFill>
                  <a:srgbClr val="002060"/>
                </a:solidFill>
              </a:rPr>
              <a:t>原始信号时域波形</a:t>
            </a:r>
            <a:endParaRPr lang="en-US" altLang="zh-CN" sz="1600" dirty="0" smtClean="0">
              <a:solidFill>
                <a:srgbClr val="002060"/>
              </a:solidFill>
            </a:endParaRPr>
          </a:p>
        </p:txBody>
      </p:sp>
      <p:sp>
        <p:nvSpPr>
          <p:cNvPr id="23" name="文本框 29"/>
          <p:cNvSpPr txBox="1"/>
          <p:nvPr/>
        </p:nvSpPr>
        <p:spPr>
          <a:xfrm>
            <a:off x="203120" y="6363157"/>
            <a:ext cx="1893983" cy="352789"/>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sz="1600" dirty="0" smtClean="0">
                <a:solidFill>
                  <a:srgbClr val="002060"/>
                </a:solidFill>
              </a:rPr>
              <a:t>信号时域</a:t>
            </a:r>
            <a:r>
              <a:rPr lang="zh-CN" altLang="en-US" sz="1600" dirty="0">
                <a:solidFill>
                  <a:srgbClr val="002060"/>
                </a:solidFill>
              </a:rPr>
              <a:t>图像</a:t>
            </a:r>
            <a:endParaRPr lang="en-US" altLang="zh-CN" sz="1600" dirty="0" smtClean="0">
              <a:solidFill>
                <a:srgbClr val="002060"/>
              </a:solidFill>
            </a:endParaRPr>
          </a:p>
        </p:txBody>
      </p:sp>
      <p:sp>
        <p:nvSpPr>
          <p:cNvPr id="27" name="文本框 29"/>
          <p:cNvSpPr txBox="1"/>
          <p:nvPr/>
        </p:nvSpPr>
        <p:spPr>
          <a:xfrm>
            <a:off x="4976194" y="1572493"/>
            <a:ext cx="2992851" cy="656590"/>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dirty="0" smtClean="0">
                <a:solidFill>
                  <a:srgbClr val="002060"/>
                </a:solidFill>
              </a:rPr>
              <a:t>连续小波变换公式</a:t>
            </a:r>
            <a:endParaRPr lang="en-US" altLang="zh-CN" i="1" dirty="0">
              <a:solidFill>
                <a:srgbClr val="002060"/>
              </a:solidFill>
              <a:latin typeface="Times New Roman" panose="02020603050405020304" pitchFamily="18" charset="0"/>
              <a:cs typeface="Times New Roman" panose="02020603050405020304" pitchFamily="18" charset="0"/>
            </a:endParaRPr>
          </a:p>
          <a:p>
            <a:pPr>
              <a:lnSpc>
                <a:spcPts val="2200"/>
              </a:lnSpc>
            </a:pPr>
            <a:endParaRPr lang="en-US" altLang="zh-CN" dirty="0" smtClean="0">
              <a:solidFill>
                <a:srgbClr val="002060"/>
              </a:solidFill>
            </a:endParaRPr>
          </a:p>
        </p:txBody>
      </p:sp>
      <mc:AlternateContent xmlns:mc="http://schemas.openxmlformats.org/markup-compatibility/2006" xmlns:a14="http://schemas.microsoft.com/office/drawing/2010/main">
        <mc:Choice Requires="a14">
          <p:sp>
            <p:nvSpPr>
              <p:cNvPr id="13" name="矩形 12"/>
              <p:cNvSpPr/>
              <p:nvPr/>
            </p:nvSpPr>
            <p:spPr>
              <a:xfrm>
                <a:off x="5505625" y="3989643"/>
                <a:ext cx="2213939" cy="5325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𝛹</m:t>
                      </m:r>
                      <m:d>
                        <m:dPr>
                          <m:ctrlPr>
                            <a:rPr lang="zh-CN" altLang="en-US" i="1">
                              <a:latin typeface="Cambria Math" panose="02040503050406030204" pitchFamily="18" charset="0"/>
                            </a:rPr>
                          </m:ctrlPr>
                        </m:dPr>
                        <m:e>
                          <m:r>
                            <a:rPr lang="zh-CN" altLang="en-US" i="1">
                              <a:latin typeface="Cambria Math" panose="02040503050406030204" pitchFamily="18" charset="0"/>
                            </a:rPr>
                            <m:t>𝑡</m:t>
                          </m:r>
                        </m:e>
                      </m:d>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r>
                            <a:rPr lang="zh-CN" altLang="en-US">
                              <a:latin typeface="Cambria Math" panose="02040503050406030204" pitchFamily="18" charset="0"/>
                            </a:rPr>
                            <m:t>−</m:t>
                          </m:r>
                          <m:f>
                            <m:fPr>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r>
                                    <a:rPr lang="zh-CN" altLang="en-US" i="1">
                                      <a:latin typeface="Cambria Math" panose="02040503050406030204" pitchFamily="18" charset="0"/>
                                    </a:rPr>
                                    <m:t>𝑡</m:t>
                                  </m:r>
                                </m:e>
                                <m:sup>
                                  <m:r>
                                    <a:rPr lang="zh-CN" altLang="en-US">
                                      <a:latin typeface="Cambria Math" panose="02040503050406030204" pitchFamily="18" charset="0"/>
                                    </a:rPr>
                                    <m:t>2</m:t>
                                  </m:r>
                                </m:sup>
                              </m:sSup>
                            </m:num>
                            <m:den>
                              <m:r>
                                <a:rPr lang="zh-CN" altLang="en-US">
                                  <a:latin typeface="Cambria Math" panose="02040503050406030204" pitchFamily="18" charset="0"/>
                                </a:rPr>
                                <m:t>2</m:t>
                              </m:r>
                            </m:den>
                          </m:f>
                        </m:sup>
                      </m:sSup>
                      <m:r>
                        <m:rPr>
                          <m:sty m:val="p"/>
                        </m:rPr>
                        <a:rPr lang="en-US" altLang="zh-CN">
                          <a:latin typeface="Cambria Math" panose="02040503050406030204" pitchFamily="18" charset="0"/>
                        </a:rPr>
                        <m:t>cos</m:t>
                      </m:r>
                      <m:r>
                        <a:rPr lang="en-US" altLang="zh-CN">
                          <a:latin typeface="Cambria Math" panose="02040503050406030204" pitchFamily="18" charset="0"/>
                        </a:rPr>
                        <m:t>(5</m:t>
                      </m:r>
                      <m:r>
                        <a:rPr lang="zh-CN" altLang="en-US" i="1">
                          <a:latin typeface="Cambria Math" panose="02040503050406030204" pitchFamily="18" charset="0"/>
                        </a:rPr>
                        <m:t>𝑥</m:t>
                      </m:r>
                      <m:r>
                        <a:rPr lang="en-US" altLang="zh-CN" i="1">
                          <a:latin typeface="Cambria Math" panose="02040503050406030204" pitchFamily="18" charset="0"/>
                        </a:rPr>
                        <m:t>)</m:t>
                      </m:r>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13" name="矩形 12"/>
              <p:cNvSpPr>
                <a:spLocks noRot="1" noChangeAspect="1" noMove="1" noResize="1" noEditPoints="1" noAdjustHandles="1" noChangeArrowheads="1" noChangeShapeType="1" noTextEdit="1"/>
              </p:cNvSpPr>
              <p:nvPr/>
            </p:nvSpPr>
            <p:spPr>
              <a:xfrm>
                <a:off x="5505625" y="3989643"/>
                <a:ext cx="2213939" cy="532518"/>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4113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ppt_x"/>
                                          </p:val>
                                        </p:tav>
                                        <p:tav tm="100000">
                                          <p:val>
                                            <p:strVal val="#ppt_x"/>
                                          </p:val>
                                        </p:tav>
                                      </p:tavLst>
                                    </p:anim>
                                    <p:anim calcmode="lin" valueType="num">
                                      <p:cBhvr additive="base">
                                        <p:cTn id="8" dur="500" fill="hold"/>
                                        <p:tgtEl>
                                          <p:spTgt spid="5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ppt_x"/>
                                          </p:val>
                                        </p:tav>
                                        <p:tav tm="100000">
                                          <p:val>
                                            <p:strVal val="#ppt_x"/>
                                          </p:val>
                                        </p:tav>
                                      </p:tavLst>
                                    </p:anim>
                                    <p:anim calcmode="lin" valueType="num">
                                      <p:cBhvr additive="base">
                                        <p:cTn id="2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additive="base">
                                        <p:cTn id="37" dur="500" fill="hold"/>
                                        <p:tgtEl>
                                          <p:spTgt spid="27"/>
                                        </p:tgtEl>
                                        <p:attrNameLst>
                                          <p:attrName>ppt_x</p:attrName>
                                        </p:attrNameLst>
                                      </p:cBhvr>
                                      <p:tavLst>
                                        <p:tav tm="0">
                                          <p:val>
                                            <p:strVal val="#ppt_x"/>
                                          </p:val>
                                        </p:tav>
                                        <p:tav tm="100000">
                                          <p:val>
                                            <p:strVal val="#ppt_x"/>
                                          </p:val>
                                        </p:tav>
                                      </p:tavLst>
                                    </p:anim>
                                    <p:anim calcmode="lin" valueType="num">
                                      <p:cBhvr additive="base">
                                        <p:cTn id="38" dur="500" fill="hold"/>
                                        <p:tgtEl>
                                          <p:spTgt spid="27"/>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
                                        </p:tgtEl>
                                        <p:attrNameLst>
                                          <p:attrName>style.visibility</p:attrName>
                                        </p:attrNameLst>
                                      </p:cBhvr>
                                      <p:to>
                                        <p:strVal val="visible"/>
                                      </p:to>
                                    </p:set>
                                    <p:anim calcmode="lin" valueType="num">
                                      <p:cBhvr additive="base">
                                        <p:cTn id="41" dur="500" fill="hold"/>
                                        <p:tgtEl>
                                          <p:spTgt spid="2"/>
                                        </p:tgtEl>
                                        <p:attrNameLst>
                                          <p:attrName>ppt_x</p:attrName>
                                        </p:attrNameLst>
                                      </p:cBhvr>
                                      <p:tavLst>
                                        <p:tav tm="0">
                                          <p:val>
                                            <p:strVal val="#ppt_x"/>
                                          </p:val>
                                        </p:tav>
                                        <p:tav tm="100000">
                                          <p:val>
                                            <p:strVal val="#ppt_x"/>
                                          </p:val>
                                        </p:tav>
                                      </p:tavLst>
                                    </p:anim>
                                    <p:anim calcmode="lin" valueType="num">
                                      <p:cBhvr additive="base">
                                        <p:cTn id="42" dur="500" fill="hold"/>
                                        <p:tgtEl>
                                          <p:spTgt spid="2"/>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fill="hold"/>
                                        <p:tgtEl>
                                          <p:spTgt spid="16"/>
                                        </p:tgtEl>
                                        <p:attrNameLst>
                                          <p:attrName>ppt_x</p:attrName>
                                        </p:attrNameLst>
                                      </p:cBhvr>
                                      <p:tavLst>
                                        <p:tav tm="0">
                                          <p:val>
                                            <p:strVal val="#ppt_x"/>
                                          </p:val>
                                        </p:tav>
                                        <p:tav tm="100000">
                                          <p:val>
                                            <p:strVal val="#ppt_x"/>
                                          </p:val>
                                        </p:tav>
                                      </p:tavLst>
                                    </p:anim>
                                    <p:anim calcmode="lin" valueType="num">
                                      <p:cBhvr additive="base">
                                        <p:cTn id="46" dur="500" fill="hold"/>
                                        <p:tgtEl>
                                          <p:spTgt spid="16"/>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ppt_x"/>
                                          </p:val>
                                        </p:tav>
                                        <p:tav tm="100000">
                                          <p:val>
                                            <p:strVal val="#ppt_x"/>
                                          </p:val>
                                        </p:tav>
                                      </p:tavLst>
                                    </p:anim>
                                    <p:anim calcmode="lin" valueType="num">
                                      <p:cBhvr additive="base">
                                        <p:cTn id="50" dur="500" fill="hold"/>
                                        <p:tgtEl>
                                          <p:spTgt spid="13"/>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500" fill="hold"/>
                                        <p:tgtEl>
                                          <p:spTgt spid="20"/>
                                        </p:tgtEl>
                                        <p:attrNameLst>
                                          <p:attrName>ppt_x</p:attrName>
                                        </p:attrNameLst>
                                      </p:cBhvr>
                                      <p:tavLst>
                                        <p:tav tm="0">
                                          <p:val>
                                            <p:strVal val="#ppt_x"/>
                                          </p:val>
                                        </p:tav>
                                        <p:tav tm="100000">
                                          <p:val>
                                            <p:strVal val="#ppt_x"/>
                                          </p:val>
                                        </p:tav>
                                      </p:tavLst>
                                    </p:anim>
                                    <p:anim calcmode="lin" valueType="num">
                                      <p:cBhvr additive="base">
                                        <p:cTn id="5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 grpId="0"/>
      <p:bldP spid="16" grpId="0"/>
      <p:bldP spid="20" grpId="0"/>
      <p:bldP spid="21" grpId="0"/>
      <p:bldP spid="23" grpId="0"/>
      <p:bldP spid="27"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611187" y="261275"/>
            <a:ext cx="666069" cy="664458"/>
            <a:chOff x="611187" y="261275"/>
            <a:chExt cx="666069" cy="664458"/>
          </a:xfrm>
        </p:grpSpPr>
        <p:sp>
          <p:nvSpPr>
            <p:cNvPr id="9" name="矩形 8"/>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419575" y="362672"/>
            <a:ext cx="7113238" cy="461665"/>
          </a:xfrm>
          <a:prstGeom prst="rect">
            <a:avLst/>
          </a:prstGeom>
          <a:noFill/>
        </p:spPr>
        <p:txBody>
          <a:bodyPr wrap="square" rtlCol="0">
            <a:spAutoFit/>
          </a:bodyPr>
          <a:lstStyle/>
          <a:p>
            <a:r>
              <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rPr>
              <a:t>2.</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算法</a:t>
            </a: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设计</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51" name="组合 50"/>
          <p:cNvGrpSpPr/>
          <p:nvPr/>
        </p:nvGrpSpPr>
        <p:grpSpPr>
          <a:xfrm>
            <a:off x="8606970" y="6519446"/>
            <a:ext cx="638628" cy="338554"/>
            <a:chOff x="8663567" y="6519446"/>
            <a:chExt cx="638628" cy="338554"/>
          </a:xfrm>
        </p:grpSpPr>
        <p:sp>
          <p:nvSpPr>
            <p:cNvPr id="57" name="矩形 56"/>
            <p:cNvSpPr/>
            <p:nvPr/>
          </p:nvSpPr>
          <p:spPr>
            <a:xfrm>
              <a:off x="8766881" y="6519446"/>
              <a:ext cx="432000" cy="3385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p:cNvSpPr txBox="1"/>
            <p:nvPr/>
          </p:nvSpPr>
          <p:spPr>
            <a:xfrm>
              <a:off x="8663567" y="6519446"/>
              <a:ext cx="638628" cy="338554"/>
            </a:xfrm>
            <a:prstGeom prst="rect">
              <a:avLst/>
            </a:prstGeom>
            <a:noFill/>
          </p:spPr>
          <p:txBody>
            <a:bodyPr wrap="square" rtlCol="0">
              <a:spAutoFit/>
            </a:bodyPr>
            <a:lstStyle/>
            <a:p>
              <a:pPr algn="ctr"/>
              <a:r>
                <a:rPr lang="en-US" altLang="zh-CN" sz="1600" dirty="0" smtClean="0">
                  <a:solidFill>
                    <a:schemeClr val="bg1"/>
                  </a:solidFill>
                  <a:latin typeface="微软雅黑" panose="020B0503020204020204" pitchFamily="34" charset="-122"/>
                  <a:ea typeface="微软雅黑" panose="020B0503020204020204" pitchFamily="34" charset="-122"/>
                </a:rPr>
                <a:t>9</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sp>
        <p:nvSpPr>
          <p:cNvPr id="45" name="文本框 29"/>
          <p:cNvSpPr txBox="1"/>
          <p:nvPr/>
        </p:nvSpPr>
        <p:spPr>
          <a:xfrm>
            <a:off x="611186" y="1309464"/>
            <a:ext cx="5775545"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285750" indent="-285750">
              <a:lnSpc>
                <a:spcPts val="2200"/>
              </a:lnSpc>
              <a:buFont typeface="Wingdings" panose="05000000000000000000" pitchFamily="2" charset="2"/>
              <a:buChar char="Ø"/>
            </a:pPr>
            <a:r>
              <a:rPr lang="zh-CN" altLang="en-US" dirty="0">
                <a:solidFill>
                  <a:srgbClr val="002060"/>
                </a:solidFill>
              </a:rPr>
              <a:t>断</a:t>
            </a:r>
            <a:r>
              <a:rPr lang="zh-CN" altLang="en-US" dirty="0" smtClean="0">
                <a:solidFill>
                  <a:srgbClr val="002060"/>
                </a:solidFill>
              </a:rPr>
              <a:t>丝</a:t>
            </a:r>
            <a:r>
              <a:rPr lang="zh-CN" altLang="en-US" dirty="0">
                <a:solidFill>
                  <a:srgbClr val="002060"/>
                </a:solidFill>
              </a:rPr>
              <a:t>信号</a:t>
            </a:r>
            <a:r>
              <a:rPr lang="zh-CN" altLang="en-US" dirty="0" smtClean="0">
                <a:solidFill>
                  <a:srgbClr val="002060"/>
                </a:solidFill>
              </a:rPr>
              <a:t>的识别</a:t>
            </a:r>
            <a:endParaRPr lang="en-US" altLang="zh-CN" dirty="0" smtClean="0">
              <a:solidFill>
                <a:srgbClr val="002060"/>
              </a:solidFill>
            </a:endParaRPr>
          </a:p>
        </p:txBody>
      </p:sp>
      <p:sp>
        <p:nvSpPr>
          <p:cNvPr id="10" name="文本框 29"/>
          <p:cNvSpPr txBox="1"/>
          <p:nvPr/>
        </p:nvSpPr>
        <p:spPr>
          <a:xfrm>
            <a:off x="766349" y="2875589"/>
            <a:ext cx="2379157"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dirty="0" smtClean="0">
                <a:solidFill>
                  <a:srgbClr val="002060"/>
                </a:solidFill>
              </a:rPr>
              <a:t>缆索内的声发射信号</a:t>
            </a:r>
            <a:endParaRPr lang="en-US" altLang="zh-CN" dirty="0" smtClean="0">
              <a:solidFill>
                <a:srgbClr val="002060"/>
              </a:solidFill>
            </a:endParaRPr>
          </a:p>
        </p:txBody>
      </p:sp>
      <p:sp>
        <p:nvSpPr>
          <p:cNvPr id="3" name="左大括号 2"/>
          <p:cNvSpPr/>
          <p:nvPr/>
        </p:nvSpPr>
        <p:spPr>
          <a:xfrm>
            <a:off x="3145506" y="2468971"/>
            <a:ext cx="239152" cy="11721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29"/>
          <p:cNvSpPr txBox="1"/>
          <p:nvPr/>
        </p:nvSpPr>
        <p:spPr>
          <a:xfrm>
            <a:off x="3384658" y="2281740"/>
            <a:ext cx="1199651"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dirty="0" smtClean="0">
                <a:solidFill>
                  <a:srgbClr val="002060"/>
                </a:solidFill>
              </a:rPr>
              <a:t>断丝信号</a:t>
            </a:r>
            <a:endParaRPr lang="en-US" altLang="zh-CN" dirty="0" smtClean="0">
              <a:solidFill>
                <a:srgbClr val="002060"/>
              </a:solidFill>
            </a:endParaRPr>
          </a:p>
        </p:txBody>
      </p:sp>
      <p:sp>
        <p:nvSpPr>
          <p:cNvPr id="14" name="文本框 29"/>
          <p:cNvSpPr txBox="1"/>
          <p:nvPr/>
        </p:nvSpPr>
        <p:spPr>
          <a:xfrm>
            <a:off x="3370590" y="3453856"/>
            <a:ext cx="1199651" cy="35888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dirty="0">
                <a:solidFill>
                  <a:srgbClr val="002060"/>
                </a:solidFill>
              </a:rPr>
              <a:t>摩擦</a:t>
            </a:r>
            <a:r>
              <a:rPr lang="zh-CN" altLang="en-US" dirty="0" smtClean="0">
                <a:solidFill>
                  <a:srgbClr val="002060"/>
                </a:solidFill>
              </a:rPr>
              <a:t>信号</a:t>
            </a:r>
            <a:endParaRPr lang="en-US" altLang="zh-CN" dirty="0" smtClean="0">
              <a:solidFill>
                <a:srgbClr val="002060"/>
              </a:solidFill>
            </a:endParaRPr>
          </a:p>
        </p:txBody>
      </p:sp>
      <p:sp>
        <p:nvSpPr>
          <p:cNvPr id="15" name="文本框 29"/>
          <p:cNvSpPr txBox="1"/>
          <p:nvPr/>
        </p:nvSpPr>
        <p:spPr>
          <a:xfrm>
            <a:off x="4564164" y="2280676"/>
            <a:ext cx="1199651" cy="35888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dirty="0">
                <a:solidFill>
                  <a:srgbClr val="002060"/>
                </a:solidFill>
              </a:rPr>
              <a:t>偶尔</a:t>
            </a:r>
            <a:r>
              <a:rPr lang="zh-CN" altLang="en-US" dirty="0" smtClean="0">
                <a:solidFill>
                  <a:srgbClr val="002060"/>
                </a:solidFill>
              </a:rPr>
              <a:t>出现</a:t>
            </a:r>
            <a:endParaRPr lang="en-US" altLang="zh-CN" dirty="0" smtClean="0">
              <a:solidFill>
                <a:srgbClr val="002060"/>
              </a:solidFill>
            </a:endParaRPr>
          </a:p>
        </p:txBody>
      </p:sp>
      <p:sp>
        <p:nvSpPr>
          <p:cNvPr id="16" name="文本框 29"/>
          <p:cNvSpPr txBox="1"/>
          <p:nvPr/>
        </p:nvSpPr>
        <p:spPr>
          <a:xfrm>
            <a:off x="4564163" y="3461645"/>
            <a:ext cx="1199651" cy="35888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dirty="0">
                <a:solidFill>
                  <a:srgbClr val="002060"/>
                </a:solidFill>
              </a:rPr>
              <a:t>经常</a:t>
            </a:r>
            <a:r>
              <a:rPr lang="zh-CN" altLang="en-US" dirty="0" smtClean="0">
                <a:solidFill>
                  <a:srgbClr val="002060"/>
                </a:solidFill>
              </a:rPr>
              <a:t>出现</a:t>
            </a:r>
            <a:endParaRPr lang="en-US" altLang="zh-CN" dirty="0" smtClean="0">
              <a:solidFill>
                <a:srgbClr val="002060"/>
              </a:solidFill>
            </a:endParaRPr>
          </a:p>
        </p:txBody>
      </p:sp>
      <p:sp>
        <p:nvSpPr>
          <p:cNvPr id="20" name="文本框 29"/>
          <p:cNvSpPr txBox="1"/>
          <p:nvPr/>
        </p:nvSpPr>
        <p:spPr>
          <a:xfrm>
            <a:off x="5672605" y="2297320"/>
            <a:ext cx="1199651" cy="35888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dirty="0" smtClean="0">
                <a:solidFill>
                  <a:srgbClr val="002060"/>
                </a:solidFill>
              </a:rPr>
              <a:t>获取困难</a:t>
            </a:r>
            <a:endParaRPr lang="en-US" altLang="zh-CN" dirty="0" smtClean="0">
              <a:solidFill>
                <a:srgbClr val="002060"/>
              </a:solidFill>
            </a:endParaRPr>
          </a:p>
        </p:txBody>
      </p:sp>
      <p:sp>
        <p:nvSpPr>
          <p:cNvPr id="21" name="文本框 29"/>
          <p:cNvSpPr txBox="1"/>
          <p:nvPr/>
        </p:nvSpPr>
        <p:spPr>
          <a:xfrm>
            <a:off x="5672604" y="3461645"/>
            <a:ext cx="1199651" cy="35888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dirty="0" smtClean="0">
                <a:solidFill>
                  <a:srgbClr val="002060"/>
                </a:solidFill>
              </a:rPr>
              <a:t>获取容易</a:t>
            </a:r>
            <a:endParaRPr lang="en-US" altLang="zh-CN" dirty="0" smtClean="0">
              <a:solidFill>
                <a:srgbClr val="002060"/>
              </a:solidFill>
            </a:endParaRPr>
          </a:p>
        </p:txBody>
      </p:sp>
      <p:cxnSp>
        <p:nvCxnSpPr>
          <p:cNvPr id="5" name="直接箭头连接符 4"/>
          <p:cNvCxnSpPr>
            <a:stCxn id="20" idx="3"/>
            <a:endCxn id="23" idx="1"/>
          </p:cNvCxnSpPr>
          <p:nvPr/>
        </p:nvCxnSpPr>
        <p:spPr>
          <a:xfrm flipV="1">
            <a:off x="6872256" y="2476760"/>
            <a:ext cx="459576"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文本框 29"/>
          <p:cNvSpPr txBox="1"/>
          <p:nvPr/>
        </p:nvSpPr>
        <p:spPr>
          <a:xfrm>
            <a:off x="7331832" y="2297319"/>
            <a:ext cx="1199651" cy="35888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dirty="0">
                <a:solidFill>
                  <a:srgbClr val="002060"/>
                </a:solidFill>
              </a:rPr>
              <a:t>异常</a:t>
            </a:r>
            <a:r>
              <a:rPr lang="zh-CN" altLang="en-US" dirty="0" smtClean="0">
                <a:solidFill>
                  <a:srgbClr val="002060"/>
                </a:solidFill>
              </a:rPr>
              <a:t>信号</a:t>
            </a:r>
            <a:endParaRPr lang="en-US" altLang="zh-CN" dirty="0" smtClean="0">
              <a:solidFill>
                <a:srgbClr val="002060"/>
              </a:solidFill>
            </a:endParaRPr>
          </a:p>
        </p:txBody>
      </p:sp>
      <p:sp>
        <p:nvSpPr>
          <p:cNvPr id="24" name="文本框 29"/>
          <p:cNvSpPr txBox="1"/>
          <p:nvPr/>
        </p:nvSpPr>
        <p:spPr>
          <a:xfrm>
            <a:off x="7320690" y="3463641"/>
            <a:ext cx="1199651" cy="35888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dirty="0">
                <a:solidFill>
                  <a:srgbClr val="002060"/>
                </a:solidFill>
              </a:rPr>
              <a:t>正常</a:t>
            </a:r>
            <a:r>
              <a:rPr lang="zh-CN" altLang="en-US" dirty="0" smtClean="0">
                <a:solidFill>
                  <a:srgbClr val="002060"/>
                </a:solidFill>
              </a:rPr>
              <a:t>信号</a:t>
            </a:r>
            <a:endParaRPr lang="en-US" altLang="zh-CN" dirty="0" smtClean="0">
              <a:solidFill>
                <a:srgbClr val="002060"/>
              </a:solidFill>
            </a:endParaRPr>
          </a:p>
        </p:txBody>
      </p:sp>
      <p:cxnSp>
        <p:nvCxnSpPr>
          <p:cNvPr id="29" name="直接箭头连接符 28"/>
          <p:cNvCxnSpPr/>
          <p:nvPr/>
        </p:nvCxnSpPr>
        <p:spPr>
          <a:xfrm flipV="1">
            <a:off x="6872256" y="3651742"/>
            <a:ext cx="459576"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774753" y="5057107"/>
            <a:ext cx="1151351"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dirty="0" smtClean="0">
                <a:solidFill>
                  <a:srgbClr val="002060"/>
                </a:solidFill>
              </a:rPr>
              <a:t>信号识别</a:t>
            </a:r>
            <a:endParaRPr lang="en-US" altLang="zh-CN" dirty="0" smtClean="0">
              <a:solidFill>
                <a:srgbClr val="002060"/>
              </a:solidFill>
            </a:endParaRPr>
          </a:p>
        </p:txBody>
      </p:sp>
      <p:cxnSp>
        <p:nvCxnSpPr>
          <p:cNvPr id="31" name="直接箭头连接符 30"/>
          <p:cNvCxnSpPr/>
          <p:nvPr/>
        </p:nvCxnSpPr>
        <p:spPr>
          <a:xfrm flipV="1">
            <a:off x="1958325" y="5262656"/>
            <a:ext cx="459576"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2503449" y="5072688"/>
            <a:ext cx="1097724"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dirty="0" smtClean="0">
                <a:solidFill>
                  <a:srgbClr val="002060"/>
                </a:solidFill>
              </a:rPr>
              <a:t>异常检测</a:t>
            </a:r>
            <a:endParaRPr lang="en-US" altLang="zh-CN" dirty="0" smtClean="0">
              <a:solidFill>
                <a:srgbClr val="002060"/>
              </a:solidFill>
            </a:endParaRPr>
          </a:p>
        </p:txBody>
      </p:sp>
      <p:cxnSp>
        <p:nvCxnSpPr>
          <p:cNvPr id="33" name="直接箭头连接符 32"/>
          <p:cNvCxnSpPr/>
          <p:nvPr/>
        </p:nvCxnSpPr>
        <p:spPr>
          <a:xfrm flipV="1">
            <a:off x="3714158" y="5262656"/>
            <a:ext cx="459576"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4286719" y="5057107"/>
            <a:ext cx="1123124"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dirty="0">
                <a:solidFill>
                  <a:srgbClr val="002060"/>
                </a:solidFill>
              </a:rPr>
              <a:t>单</a:t>
            </a:r>
            <a:r>
              <a:rPr lang="zh-CN" altLang="en-US" dirty="0" smtClean="0">
                <a:solidFill>
                  <a:srgbClr val="002060"/>
                </a:solidFill>
              </a:rPr>
              <a:t>分类</a:t>
            </a:r>
            <a:endParaRPr lang="en-US" altLang="zh-CN" dirty="0" smtClean="0">
              <a:solidFill>
                <a:srgbClr val="002060"/>
              </a:solidFill>
            </a:endParaRPr>
          </a:p>
        </p:txBody>
      </p:sp>
      <p:sp>
        <p:nvSpPr>
          <p:cNvPr id="25" name="椭圆 24"/>
          <p:cNvSpPr/>
          <p:nvPr/>
        </p:nvSpPr>
        <p:spPr>
          <a:xfrm>
            <a:off x="5880100" y="4864100"/>
            <a:ext cx="1993900" cy="1371600"/>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36" name="文本框 35"/>
          <p:cNvSpPr txBox="1"/>
          <p:nvPr/>
        </p:nvSpPr>
        <p:spPr>
          <a:xfrm>
            <a:off x="6095389" y="5191844"/>
            <a:ext cx="1123124" cy="35888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dirty="0" smtClean="0">
                <a:solidFill>
                  <a:srgbClr val="002060"/>
                </a:solidFill>
              </a:rPr>
              <a:t>摩擦信号</a:t>
            </a:r>
            <a:endParaRPr lang="en-US" altLang="zh-CN" dirty="0" smtClean="0">
              <a:solidFill>
                <a:srgbClr val="002060"/>
              </a:solidFill>
            </a:endParaRPr>
          </a:p>
        </p:txBody>
      </p:sp>
      <p:sp>
        <p:nvSpPr>
          <p:cNvPr id="37" name="文本框 36"/>
          <p:cNvSpPr txBox="1"/>
          <p:nvPr/>
        </p:nvSpPr>
        <p:spPr>
          <a:xfrm>
            <a:off x="6261469" y="5805253"/>
            <a:ext cx="1431556" cy="938719"/>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dirty="0" smtClean="0">
                <a:solidFill>
                  <a:srgbClr val="002060"/>
                </a:solidFill>
              </a:rPr>
              <a:t>非摩擦信号</a:t>
            </a:r>
            <a:endParaRPr lang="en-US" altLang="zh-CN" dirty="0" smtClean="0">
              <a:solidFill>
                <a:srgbClr val="002060"/>
              </a:solidFill>
            </a:endParaRPr>
          </a:p>
          <a:p>
            <a:pPr>
              <a:lnSpc>
                <a:spcPts val="2200"/>
              </a:lnSpc>
            </a:pPr>
            <a:endParaRPr lang="en-US" altLang="zh-CN" dirty="0" smtClean="0">
              <a:solidFill>
                <a:srgbClr val="002060"/>
              </a:solidFill>
            </a:endParaRPr>
          </a:p>
          <a:p>
            <a:pPr>
              <a:lnSpc>
                <a:spcPts val="2200"/>
              </a:lnSpc>
            </a:pPr>
            <a:r>
              <a:rPr lang="zh-CN" altLang="en-US" dirty="0" smtClean="0">
                <a:solidFill>
                  <a:srgbClr val="002060"/>
                </a:solidFill>
              </a:rPr>
              <a:t>（断丝信号）</a:t>
            </a:r>
            <a:endParaRPr lang="en-US" altLang="zh-CN" dirty="0" smtClean="0">
              <a:solidFill>
                <a:srgbClr val="002060"/>
              </a:solidFill>
            </a:endParaRPr>
          </a:p>
        </p:txBody>
      </p:sp>
      <p:cxnSp>
        <p:nvCxnSpPr>
          <p:cNvPr id="27" name="直接连接符 26"/>
          <p:cNvCxnSpPr>
            <a:endCxn id="25" idx="6"/>
          </p:cNvCxnSpPr>
          <p:nvPr/>
        </p:nvCxnSpPr>
        <p:spPr>
          <a:xfrm flipV="1">
            <a:off x="5982949" y="5549900"/>
            <a:ext cx="1891051" cy="309745"/>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6962775" y="6235700"/>
            <a:ext cx="28575" cy="1460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8876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ppt_x"/>
                                          </p:val>
                                        </p:tav>
                                        <p:tav tm="100000">
                                          <p:val>
                                            <p:strVal val="#ppt_x"/>
                                          </p:val>
                                        </p:tav>
                                      </p:tavLst>
                                    </p:anim>
                                    <p:anim calcmode="lin" valueType="num">
                                      <p:cBhvr additive="base">
                                        <p:cTn id="18" dur="500" fill="hold"/>
                                        <p:tgtEl>
                                          <p:spTgt spid="2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ppt_x"/>
                                          </p:val>
                                        </p:tav>
                                        <p:tav tm="100000">
                                          <p:val>
                                            <p:strVal val="#ppt_x"/>
                                          </p:val>
                                        </p:tav>
                                      </p:tavLst>
                                    </p:anim>
                                    <p:anim calcmode="lin" valueType="num">
                                      <p:cBhvr additive="base">
                                        <p:cTn id="2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500" fill="hold"/>
                                        <p:tgtEl>
                                          <p:spTgt spid="29"/>
                                        </p:tgtEl>
                                        <p:attrNameLst>
                                          <p:attrName>ppt_x</p:attrName>
                                        </p:attrNameLst>
                                      </p:cBhvr>
                                      <p:tavLst>
                                        <p:tav tm="0">
                                          <p:val>
                                            <p:strVal val="#ppt_x"/>
                                          </p:val>
                                        </p:tav>
                                        <p:tav tm="100000">
                                          <p:val>
                                            <p:strVal val="#ppt_x"/>
                                          </p:val>
                                        </p:tav>
                                      </p:tavLst>
                                    </p:anim>
                                    <p:anim calcmode="lin" valueType="num">
                                      <p:cBhvr additive="base">
                                        <p:cTn id="32" dur="500" fill="hold"/>
                                        <p:tgtEl>
                                          <p:spTgt spid="2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ppt_x"/>
                                          </p:val>
                                        </p:tav>
                                        <p:tav tm="100000">
                                          <p:val>
                                            <p:strVal val="#ppt_x"/>
                                          </p:val>
                                        </p:tav>
                                      </p:tavLst>
                                    </p:anim>
                                    <p:anim calcmode="lin" valueType="num">
                                      <p:cBhvr additive="base">
                                        <p:cTn id="36" dur="5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500" fill="hold"/>
                                        <p:tgtEl>
                                          <p:spTgt spid="23"/>
                                        </p:tgtEl>
                                        <p:attrNameLst>
                                          <p:attrName>ppt_x</p:attrName>
                                        </p:attrNameLst>
                                      </p:cBhvr>
                                      <p:tavLst>
                                        <p:tav tm="0">
                                          <p:val>
                                            <p:strVal val="#ppt_x"/>
                                          </p:val>
                                        </p:tav>
                                        <p:tav tm="100000">
                                          <p:val>
                                            <p:strVal val="#ppt_x"/>
                                          </p:val>
                                        </p:tav>
                                      </p:tavLst>
                                    </p:anim>
                                    <p:anim calcmode="lin" valueType="num">
                                      <p:cBhvr additive="base">
                                        <p:cTn id="4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0"/>
                                        </p:tgtEl>
                                        <p:attrNameLst>
                                          <p:attrName>style.visibility</p:attrName>
                                        </p:attrNameLst>
                                      </p:cBhvr>
                                      <p:to>
                                        <p:strVal val="visible"/>
                                      </p:to>
                                    </p:set>
                                    <p:anim calcmode="lin" valueType="num">
                                      <p:cBhvr additive="base">
                                        <p:cTn id="45" dur="500" fill="hold"/>
                                        <p:tgtEl>
                                          <p:spTgt spid="30"/>
                                        </p:tgtEl>
                                        <p:attrNameLst>
                                          <p:attrName>ppt_x</p:attrName>
                                        </p:attrNameLst>
                                      </p:cBhvr>
                                      <p:tavLst>
                                        <p:tav tm="0">
                                          <p:val>
                                            <p:strVal val="#ppt_x"/>
                                          </p:val>
                                        </p:tav>
                                        <p:tav tm="100000">
                                          <p:val>
                                            <p:strVal val="#ppt_x"/>
                                          </p:val>
                                        </p:tav>
                                      </p:tavLst>
                                    </p:anim>
                                    <p:anim calcmode="lin" valueType="num">
                                      <p:cBhvr additive="base">
                                        <p:cTn id="4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31"/>
                                        </p:tgtEl>
                                        <p:attrNameLst>
                                          <p:attrName>style.visibility</p:attrName>
                                        </p:attrNameLst>
                                      </p:cBhvr>
                                      <p:to>
                                        <p:strVal val="visible"/>
                                      </p:to>
                                    </p:set>
                                    <p:anim calcmode="lin" valueType="num">
                                      <p:cBhvr additive="base">
                                        <p:cTn id="51" dur="500" fill="hold"/>
                                        <p:tgtEl>
                                          <p:spTgt spid="31"/>
                                        </p:tgtEl>
                                        <p:attrNameLst>
                                          <p:attrName>ppt_x</p:attrName>
                                        </p:attrNameLst>
                                      </p:cBhvr>
                                      <p:tavLst>
                                        <p:tav tm="0">
                                          <p:val>
                                            <p:strVal val="#ppt_x"/>
                                          </p:val>
                                        </p:tav>
                                        <p:tav tm="100000">
                                          <p:val>
                                            <p:strVal val="#ppt_x"/>
                                          </p:val>
                                        </p:tav>
                                      </p:tavLst>
                                    </p:anim>
                                    <p:anim calcmode="lin" valueType="num">
                                      <p:cBhvr additive="base">
                                        <p:cTn id="52" dur="500" fill="hold"/>
                                        <p:tgtEl>
                                          <p:spTgt spid="31"/>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anim calcmode="lin" valueType="num">
                                      <p:cBhvr additive="base">
                                        <p:cTn id="55" dur="500" fill="hold"/>
                                        <p:tgtEl>
                                          <p:spTgt spid="32"/>
                                        </p:tgtEl>
                                        <p:attrNameLst>
                                          <p:attrName>ppt_x</p:attrName>
                                        </p:attrNameLst>
                                      </p:cBhvr>
                                      <p:tavLst>
                                        <p:tav tm="0">
                                          <p:val>
                                            <p:strVal val="#ppt_x"/>
                                          </p:val>
                                        </p:tav>
                                        <p:tav tm="100000">
                                          <p:val>
                                            <p:strVal val="#ppt_x"/>
                                          </p:val>
                                        </p:tav>
                                      </p:tavLst>
                                    </p:anim>
                                    <p:anim calcmode="lin" valueType="num">
                                      <p:cBhvr additive="base">
                                        <p:cTn id="5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3"/>
                                        </p:tgtEl>
                                        <p:attrNameLst>
                                          <p:attrName>style.visibility</p:attrName>
                                        </p:attrNameLst>
                                      </p:cBhvr>
                                      <p:to>
                                        <p:strVal val="visible"/>
                                      </p:to>
                                    </p:set>
                                    <p:anim calcmode="lin" valueType="num">
                                      <p:cBhvr additive="base">
                                        <p:cTn id="61" dur="500" fill="hold"/>
                                        <p:tgtEl>
                                          <p:spTgt spid="33"/>
                                        </p:tgtEl>
                                        <p:attrNameLst>
                                          <p:attrName>ppt_x</p:attrName>
                                        </p:attrNameLst>
                                      </p:cBhvr>
                                      <p:tavLst>
                                        <p:tav tm="0">
                                          <p:val>
                                            <p:strVal val="#ppt_x"/>
                                          </p:val>
                                        </p:tav>
                                        <p:tav tm="100000">
                                          <p:val>
                                            <p:strVal val="#ppt_x"/>
                                          </p:val>
                                        </p:tav>
                                      </p:tavLst>
                                    </p:anim>
                                    <p:anim calcmode="lin" valueType="num">
                                      <p:cBhvr additive="base">
                                        <p:cTn id="62" dur="500" fill="hold"/>
                                        <p:tgtEl>
                                          <p:spTgt spid="3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anim calcmode="lin" valueType="num">
                                      <p:cBhvr additive="base">
                                        <p:cTn id="65" dur="500" fill="hold"/>
                                        <p:tgtEl>
                                          <p:spTgt spid="34"/>
                                        </p:tgtEl>
                                        <p:attrNameLst>
                                          <p:attrName>ppt_x</p:attrName>
                                        </p:attrNameLst>
                                      </p:cBhvr>
                                      <p:tavLst>
                                        <p:tav tm="0">
                                          <p:val>
                                            <p:strVal val="#ppt_x"/>
                                          </p:val>
                                        </p:tav>
                                        <p:tav tm="100000">
                                          <p:val>
                                            <p:strVal val="#ppt_x"/>
                                          </p:val>
                                        </p:tav>
                                      </p:tavLst>
                                    </p:anim>
                                    <p:anim calcmode="lin" valueType="num">
                                      <p:cBhvr additive="base">
                                        <p:cTn id="66" dur="500" fill="hold"/>
                                        <p:tgtEl>
                                          <p:spTgt spid="34"/>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48"/>
                                        </p:tgtEl>
                                        <p:attrNameLst>
                                          <p:attrName>style.visibility</p:attrName>
                                        </p:attrNameLst>
                                      </p:cBhvr>
                                      <p:to>
                                        <p:strVal val="visible"/>
                                      </p:to>
                                    </p:set>
                                    <p:anim calcmode="lin" valueType="num">
                                      <p:cBhvr additive="base">
                                        <p:cTn id="69" dur="500" fill="hold"/>
                                        <p:tgtEl>
                                          <p:spTgt spid="48"/>
                                        </p:tgtEl>
                                        <p:attrNameLst>
                                          <p:attrName>ppt_x</p:attrName>
                                        </p:attrNameLst>
                                      </p:cBhvr>
                                      <p:tavLst>
                                        <p:tav tm="0">
                                          <p:val>
                                            <p:strVal val="#ppt_x"/>
                                          </p:val>
                                        </p:tav>
                                        <p:tav tm="100000">
                                          <p:val>
                                            <p:strVal val="#ppt_x"/>
                                          </p:val>
                                        </p:tav>
                                      </p:tavLst>
                                    </p:anim>
                                    <p:anim calcmode="lin" valueType="num">
                                      <p:cBhvr additive="base">
                                        <p:cTn id="70" dur="500" fill="hold"/>
                                        <p:tgtEl>
                                          <p:spTgt spid="48"/>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36"/>
                                        </p:tgtEl>
                                        <p:attrNameLst>
                                          <p:attrName>style.visibility</p:attrName>
                                        </p:attrNameLst>
                                      </p:cBhvr>
                                      <p:to>
                                        <p:strVal val="visible"/>
                                      </p:to>
                                    </p:set>
                                    <p:anim calcmode="lin" valueType="num">
                                      <p:cBhvr additive="base">
                                        <p:cTn id="73" dur="500" fill="hold"/>
                                        <p:tgtEl>
                                          <p:spTgt spid="36"/>
                                        </p:tgtEl>
                                        <p:attrNameLst>
                                          <p:attrName>ppt_x</p:attrName>
                                        </p:attrNameLst>
                                      </p:cBhvr>
                                      <p:tavLst>
                                        <p:tav tm="0">
                                          <p:val>
                                            <p:strVal val="#ppt_x"/>
                                          </p:val>
                                        </p:tav>
                                        <p:tav tm="100000">
                                          <p:val>
                                            <p:strVal val="#ppt_x"/>
                                          </p:val>
                                        </p:tav>
                                      </p:tavLst>
                                    </p:anim>
                                    <p:anim calcmode="lin" valueType="num">
                                      <p:cBhvr additive="base">
                                        <p:cTn id="74" dur="500" fill="hold"/>
                                        <p:tgtEl>
                                          <p:spTgt spid="3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anim calcmode="lin" valueType="num">
                                      <p:cBhvr additive="base">
                                        <p:cTn id="77" dur="500" fill="hold"/>
                                        <p:tgtEl>
                                          <p:spTgt spid="37"/>
                                        </p:tgtEl>
                                        <p:attrNameLst>
                                          <p:attrName>ppt_x</p:attrName>
                                        </p:attrNameLst>
                                      </p:cBhvr>
                                      <p:tavLst>
                                        <p:tav tm="0">
                                          <p:val>
                                            <p:strVal val="#ppt_x"/>
                                          </p:val>
                                        </p:tav>
                                        <p:tav tm="100000">
                                          <p:val>
                                            <p:strVal val="#ppt_x"/>
                                          </p:val>
                                        </p:tav>
                                      </p:tavLst>
                                    </p:anim>
                                    <p:anim calcmode="lin" valueType="num">
                                      <p:cBhvr additive="base">
                                        <p:cTn id="78" dur="500" fill="hold"/>
                                        <p:tgtEl>
                                          <p:spTgt spid="37"/>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25"/>
                                        </p:tgtEl>
                                        <p:attrNameLst>
                                          <p:attrName>style.visibility</p:attrName>
                                        </p:attrNameLst>
                                      </p:cBhvr>
                                      <p:to>
                                        <p:strVal val="visible"/>
                                      </p:to>
                                    </p:set>
                                    <p:anim calcmode="lin" valueType="num">
                                      <p:cBhvr additive="base">
                                        <p:cTn id="81" dur="500" fill="hold"/>
                                        <p:tgtEl>
                                          <p:spTgt spid="25"/>
                                        </p:tgtEl>
                                        <p:attrNameLst>
                                          <p:attrName>ppt_x</p:attrName>
                                        </p:attrNameLst>
                                      </p:cBhvr>
                                      <p:tavLst>
                                        <p:tav tm="0">
                                          <p:val>
                                            <p:strVal val="#ppt_x"/>
                                          </p:val>
                                        </p:tav>
                                        <p:tav tm="100000">
                                          <p:val>
                                            <p:strVal val="#ppt_x"/>
                                          </p:val>
                                        </p:tav>
                                      </p:tavLst>
                                    </p:anim>
                                    <p:anim calcmode="lin" valueType="num">
                                      <p:cBhvr additive="base">
                                        <p:cTn id="82" dur="500" fill="hold"/>
                                        <p:tgtEl>
                                          <p:spTgt spid="25"/>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27"/>
                                        </p:tgtEl>
                                        <p:attrNameLst>
                                          <p:attrName>style.visibility</p:attrName>
                                        </p:attrNameLst>
                                      </p:cBhvr>
                                      <p:to>
                                        <p:strVal val="visible"/>
                                      </p:to>
                                    </p:set>
                                    <p:anim calcmode="lin" valueType="num">
                                      <p:cBhvr additive="base">
                                        <p:cTn id="85" dur="500" fill="hold"/>
                                        <p:tgtEl>
                                          <p:spTgt spid="27"/>
                                        </p:tgtEl>
                                        <p:attrNameLst>
                                          <p:attrName>ppt_x</p:attrName>
                                        </p:attrNameLst>
                                      </p:cBhvr>
                                      <p:tavLst>
                                        <p:tav tm="0">
                                          <p:val>
                                            <p:strVal val="#ppt_x"/>
                                          </p:val>
                                        </p:tav>
                                        <p:tav tm="100000">
                                          <p:val>
                                            <p:strVal val="#ppt_x"/>
                                          </p:val>
                                        </p:tav>
                                      </p:tavLst>
                                    </p:anim>
                                    <p:anim calcmode="lin" valueType="num">
                                      <p:cBhvr additive="base">
                                        <p:cTn id="8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0" grpId="0"/>
      <p:bldP spid="21" grpId="0"/>
      <p:bldP spid="23" grpId="0"/>
      <p:bldP spid="24" grpId="0"/>
      <p:bldP spid="30" grpId="0"/>
      <p:bldP spid="32" grpId="0"/>
      <p:bldP spid="34" grpId="0"/>
      <p:bldP spid="25" grpId="0" animBg="1"/>
      <p:bldP spid="36" grpId="0"/>
      <p:bldP spid="3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912704"/>
            <a:ext cx="9144000" cy="1338800"/>
          </a:xfrm>
          <a:prstGeom prst="rect">
            <a:avLst/>
          </a:prstGeom>
        </p:spPr>
      </p:pic>
      <p:grpSp>
        <p:nvGrpSpPr>
          <p:cNvPr id="19" name="组合 18"/>
          <p:cNvGrpSpPr/>
          <p:nvPr/>
        </p:nvGrpSpPr>
        <p:grpSpPr>
          <a:xfrm>
            <a:off x="611187" y="261275"/>
            <a:ext cx="666069" cy="664458"/>
            <a:chOff x="611187" y="261275"/>
            <a:chExt cx="666069" cy="664458"/>
          </a:xfrm>
        </p:grpSpPr>
        <p:sp>
          <p:nvSpPr>
            <p:cNvPr id="9" name="矩形 8"/>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419575" y="362672"/>
            <a:ext cx="7113238" cy="461665"/>
          </a:xfrm>
          <a:prstGeom prst="rect">
            <a:avLst/>
          </a:prstGeom>
          <a:noFill/>
        </p:spPr>
        <p:txBody>
          <a:bodyPr wrap="square" rtlCol="0">
            <a:spAutoFit/>
          </a:bodyPr>
          <a:lstStyle/>
          <a:p>
            <a:r>
              <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rPr>
              <a:t>2.</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算法</a:t>
            </a: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设计</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51" name="组合 50"/>
          <p:cNvGrpSpPr/>
          <p:nvPr/>
        </p:nvGrpSpPr>
        <p:grpSpPr>
          <a:xfrm>
            <a:off x="8606970" y="6519446"/>
            <a:ext cx="638628" cy="338554"/>
            <a:chOff x="8663567" y="6519446"/>
            <a:chExt cx="638628" cy="338554"/>
          </a:xfrm>
        </p:grpSpPr>
        <p:sp>
          <p:nvSpPr>
            <p:cNvPr id="57" name="矩形 56"/>
            <p:cNvSpPr/>
            <p:nvPr/>
          </p:nvSpPr>
          <p:spPr>
            <a:xfrm>
              <a:off x="8766881" y="6519446"/>
              <a:ext cx="432000" cy="3385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p:cNvSpPr txBox="1"/>
            <p:nvPr/>
          </p:nvSpPr>
          <p:spPr>
            <a:xfrm>
              <a:off x="8663567" y="6519446"/>
              <a:ext cx="638628" cy="338554"/>
            </a:xfrm>
            <a:prstGeom prst="rect">
              <a:avLst/>
            </a:prstGeom>
            <a:noFill/>
          </p:spPr>
          <p:txBody>
            <a:bodyPr wrap="square" rtlCol="0">
              <a:spAutoFit/>
            </a:bodyPr>
            <a:lstStyle/>
            <a:p>
              <a:pPr algn="ctr"/>
              <a:r>
                <a:rPr lang="en-US" altLang="zh-CN" sz="1600" dirty="0" smtClean="0">
                  <a:solidFill>
                    <a:schemeClr val="bg1"/>
                  </a:solidFill>
                  <a:latin typeface="微软雅黑" panose="020B0503020204020204" pitchFamily="34" charset="-122"/>
                  <a:ea typeface="微软雅黑" panose="020B0503020204020204" pitchFamily="34" charset="-122"/>
                </a:rPr>
                <a:t>9</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sp>
        <p:nvSpPr>
          <p:cNvPr id="45" name="文本框 29"/>
          <p:cNvSpPr txBox="1"/>
          <p:nvPr/>
        </p:nvSpPr>
        <p:spPr>
          <a:xfrm>
            <a:off x="611186" y="1309464"/>
            <a:ext cx="5775545"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285750" indent="-285750">
              <a:lnSpc>
                <a:spcPts val="2200"/>
              </a:lnSpc>
              <a:buFont typeface="Wingdings" panose="05000000000000000000" pitchFamily="2" charset="2"/>
              <a:buChar char="Ø"/>
            </a:pPr>
            <a:r>
              <a:rPr lang="zh-CN" altLang="en-US" dirty="0">
                <a:solidFill>
                  <a:srgbClr val="002060"/>
                </a:solidFill>
              </a:rPr>
              <a:t>断</a:t>
            </a:r>
            <a:r>
              <a:rPr lang="zh-CN" altLang="en-US" dirty="0" smtClean="0">
                <a:solidFill>
                  <a:srgbClr val="002060"/>
                </a:solidFill>
              </a:rPr>
              <a:t>丝信号的</a:t>
            </a:r>
            <a:r>
              <a:rPr lang="zh-CN" altLang="en-US" dirty="0">
                <a:solidFill>
                  <a:srgbClr val="002060"/>
                </a:solidFill>
              </a:rPr>
              <a:t>识别</a:t>
            </a:r>
            <a:endParaRPr lang="en-US" altLang="zh-CN" dirty="0" smtClean="0">
              <a:solidFill>
                <a:srgbClr val="002060"/>
              </a:solidFill>
            </a:endParaRPr>
          </a:p>
        </p:txBody>
      </p:sp>
      <p:cxnSp>
        <p:nvCxnSpPr>
          <p:cNvPr id="14" name="直接箭头连接符 13"/>
          <p:cNvCxnSpPr/>
          <p:nvPr/>
        </p:nvCxnSpPr>
        <p:spPr>
          <a:xfrm flipV="1">
            <a:off x="6202169" y="1482765"/>
            <a:ext cx="459576"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4828713" y="1295536"/>
            <a:ext cx="1603244"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dirty="0">
                <a:solidFill>
                  <a:srgbClr val="002060"/>
                </a:solidFill>
              </a:rPr>
              <a:t>单</a:t>
            </a:r>
            <a:r>
              <a:rPr lang="zh-CN" altLang="en-US" dirty="0" smtClean="0">
                <a:solidFill>
                  <a:srgbClr val="002060"/>
                </a:solidFill>
              </a:rPr>
              <a:t>分类算法</a:t>
            </a:r>
            <a:endParaRPr lang="en-US" altLang="zh-CN" dirty="0" smtClean="0">
              <a:solidFill>
                <a:srgbClr val="002060"/>
              </a:solidFill>
            </a:endParaRPr>
          </a:p>
        </p:txBody>
      </p:sp>
      <p:sp>
        <p:nvSpPr>
          <p:cNvPr id="20" name="文本框 19"/>
          <p:cNvSpPr txBox="1"/>
          <p:nvPr/>
        </p:nvSpPr>
        <p:spPr>
          <a:xfrm>
            <a:off x="6702689" y="1295535"/>
            <a:ext cx="1603244" cy="35888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dirty="0" smtClean="0">
                <a:solidFill>
                  <a:srgbClr val="002060"/>
                </a:solidFill>
              </a:rPr>
              <a:t>自动编码器</a:t>
            </a:r>
            <a:endParaRPr lang="en-US" altLang="zh-CN" dirty="0" smtClean="0">
              <a:solidFill>
                <a:srgbClr val="002060"/>
              </a:solidFill>
            </a:endParaRPr>
          </a:p>
        </p:txBody>
      </p:sp>
      <mc:AlternateContent xmlns:mc="http://schemas.openxmlformats.org/markup-compatibility/2006" xmlns:a14="http://schemas.microsoft.com/office/drawing/2010/main">
        <mc:Choice Requires="a14">
          <p:sp>
            <p:nvSpPr>
              <p:cNvPr id="3" name="矩形 2"/>
              <p:cNvSpPr/>
              <p:nvPr/>
            </p:nvSpPr>
            <p:spPr>
              <a:xfrm>
                <a:off x="4849094" y="2159763"/>
                <a:ext cx="3688830" cy="9035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i="1">
                              <a:latin typeface="Cambria Math" panose="02040503050406030204" pitchFamily="18" charset="0"/>
                            </a:rPr>
                          </m:ctrlPr>
                        </m:eqArrPr>
                        <m:e>
                          <m:r>
                            <a:rPr lang="zh-CN" altLang="en-US">
                              <a:latin typeface="Cambria Math" panose="02040503050406030204" pitchFamily="18" charset="0"/>
                            </a:rPr>
                            <m:t>&amp;</m:t>
                          </m:r>
                          <m:sSub>
                            <m:sSubPr>
                              <m:ctrlPr>
                                <a:rPr lang="zh-CN" altLang="en-US" i="1">
                                  <a:latin typeface="Cambria Math" panose="02040503050406030204" pitchFamily="18" charset="0"/>
                                </a:rPr>
                              </m:ctrlPr>
                            </m:sSubPr>
                            <m:e>
                              <m:r>
                                <m:rPr>
                                  <m:nor/>
                                </m:rPr>
                                <a:rPr lang="zh-CN" altLang="en-US" i="1">
                                  <a:latin typeface="Times New Roman" panose="02020603050405020304" pitchFamily="18" charset="0"/>
                                  <a:cs typeface="Times New Roman" panose="02020603050405020304" pitchFamily="18" charset="0"/>
                                </a:rPr>
                                <m:t>h</m:t>
                              </m:r>
                            </m:e>
                            <m:sub>
                              <m:r>
                                <m:rPr>
                                  <m:nor/>
                                </m:rPr>
                                <a:rPr lang="zh-CN" altLang="en-US" i="1">
                                  <a:latin typeface="Times New Roman" panose="02020603050405020304" pitchFamily="18" charset="0"/>
                                  <a:cs typeface="Times New Roman" panose="02020603050405020304" pitchFamily="18" charset="0"/>
                                </a:rPr>
                                <m:t>j</m:t>
                              </m:r>
                            </m:sub>
                          </m:sSub>
                          <m:r>
                            <m:rPr>
                              <m:nor/>
                            </m:rPr>
                            <a:rPr lang="zh-CN" altLang="en-US" i="1">
                              <a:latin typeface="Times New Roman" panose="02020603050405020304" pitchFamily="18" charset="0"/>
                              <a:cs typeface="Times New Roman" panose="02020603050405020304" pitchFamily="18" charset="0"/>
                            </a:rPr>
                            <m:t> </m:t>
                          </m:r>
                          <m:r>
                            <m:rPr>
                              <m:nor/>
                            </m:rPr>
                            <a:rPr lang="zh-CN" altLang="en-US">
                              <a:latin typeface="Times New Roman" panose="02020603050405020304" pitchFamily="18" charset="0"/>
                              <a:cs typeface="Times New Roman" panose="02020603050405020304" pitchFamily="18" charset="0"/>
                            </a:rPr>
                            <m:t>=</m:t>
                          </m:r>
                          <m:r>
                            <m:rPr>
                              <m:nor/>
                            </m:rPr>
                            <a:rPr lang="zh-CN" altLang="en-US" i="1">
                              <a:latin typeface="Times New Roman" panose="02020603050405020304" pitchFamily="18" charset="0"/>
                              <a:cs typeface="Times New Roman" panose="02020603050405020304" pitchFamily="18" charset="0"/>
                            </a:rPr>
                            <m:t> </m:t>
                          </m:r>
                          <m:r>
                            <m:rPr>
                              <m:nor/>
                            </m:rPr>
                            <a:rPr lang="zh-CN" altLang="en-US" i="1">
                              <a:latin typeface="Times New Roman" panose="02020603050405020304" pitchFamily="18" charset="0"/>
                              <a:cs typeface="Times New Roman" panose="02020603050405020304" pitchFamily="18" charset="0"/>
                            </a:rPr>
                            <m:t>f</m:t>
                          </m:r>
                          <m:r>
                            <m:rPr>
                              <m:nor/>
                            </m:rPr>
                            <a:rPr lang="zh-CN" altLang="en-US" i="1">
                              <a:latin typeface="Times New Roman" panose="02020603050405020304" pitchFamily="18" charset="0"/>
                              <a:cs typeface="Times New Roman" panose="02020603050405020304" pitchFamily="18" charset="0"/>
                            </a:rPr>
                            <m:t> </m:t>
                          </m:r>
                          <m:r>
                            <m:rPr>
                              <m:nor/>
                            </m:rPr>
                            <a:rPr lang="zh-CN" altLang="en-US">
                              <a:latin typeface="Times New Roman" panose="02020603050405020304" pitchFamily="18" charset="0"/>
                              <a:cs typeface="Times New Roman" panose="02020603050405020304" pitchFamily="18" charset="0"/>
                            </a:rPr>
                            <m:t>(</m:t>
                          </m:r>
                          <m:nary>
                            <m:naryPr>
                              <m:chr m:val="∑"/>
                              <m:limLoc m:val="undOvr"/>
                              <m:ctrlPr>
                                <a:rPr lang="zh-CN" altLang="en-US" i="1">
                                  <a:latin typeface="Cambria Math" panose="02040503050406030204" pitchFamily="18" charset="0"/>
                                </a:rPr>
                              </m:ctrlPr>
                            </m:naryPr>
                            <m:sub>
                              <m:r>
                                <m:rPr>
                                  <m:nor/>
                                </m:rPr>
                                <a:rPr lang="zh-CN" altLang="en-US" i="1">
                                  <a:latin typeface="Times New Roman" panose="02020603050405020304" pitchFamily="18" charset="0"/>
                                  <a:cs typeface="Times New Roman" panose="02020603050405020304" pitchFamily="18" charset="0"/>
                                </a:rPr>
                                <m:t>i</m:t>
                              </m:r>
                              <m:r>
                                <m:rPr>
                                  <m:nor/>
                                </m:rPr>
                                <a:rPr lang="zh-CN" altLang="en-US">
                                  <a:latin typeface="Times New Roman" panose="02020603050405020304" pitchFamily="18" charset="0"/>
                                  <a:cs typeface="Times New Roman" panose="02020603050405020304" pitchFamily="18" charset="0"/>
                                </a:rPr>
                                <m:t>=1</m:t>
                              </m:r>
                            </m:sub>
                            <m:sup>
                              <m:r>
                                <m:rPr>
                                  <m:nor/>
                                </m:rPr>
                                <a:rPr lang="zh-CN" altLang="en-US" i="1">
                                  <a:latin typeface="Times New Roman" panose="02020603050405020304" pitchFamily="18" charset="0"/>
                                  <a:cs typeface="Times New Roman" panose="02020603050405020304" pitchFamily="18" charset="0"/>
                                </a:rPr>
                                <m:t>m</m:t>
                              </m:r>
                            </m:sup>
                            <m:e>
                              <m:sSub>
                                <m:sSubPr>
                                  <m:ctrlPr>
                                    <a:rPr lang="zh-CN" altLang="en-US" i="1">
                                      <a:latin typeface="Cambria Math" panose="02040503050406030204" pitchFamily="18" charset="0"/>
                                    </a:rPr>
                                  </m:ctrlPr>
                                </m:sSubPr>
                                <m:e>
                                  <m:r>
                                    <m:rPr>
                                      <m:nor/>
                                    </m:rPr>
                                    <a:rPr lang="zh-CN" altLang="en-US" i="1">
                                      <a:latin typeface="Times New Roman" panose="02020603050405020304" pitchFamily="18" charset="0"/>
                                      <a:cs typeface="Times New Roman" panose="02020603050405020304" pitchFamily="18" charset="0"/>
                                    </a:rPr>
                                    <m:t>W</m:t>
                                  </m:r>
                                </m:e>
                                <m:sub>
                                  <m:r>
                                    <m:rPr>
                                      <m:nor/>
                                    </m:rPr>
                                    <a:rPr lang="zh-CN" altLang="en-US" i="1">
                                      <a:latin typeface="Times New Roman" panose="02020603050405020304" pitchFamily="18" charset="0"/>
                                      <a:cs typeface="Times New Roman" panose="02020603050405020304" pitchFamily="18" charset="0"/>
                                    </a:rPr>
                                    <m:t>ij</m:t>
                                  </m:r>
                                </m:sub>
                              </m:sSub>
                              <m:sSub>
                                <m:sSubPr>
                                  <m:ctrlPr>
                                    <a:rPr lang="zh-CN" altLang="en-US" i="1">
                                      <a:latin typeface="Cambria Math" panose="02040503050406030204" pitchFamily="18" charset="0"/>
                                    </a:rPr>
                                  </m:ctrlPr>
                                </m:sSubPr>
                                <m:e>
                                  <m:r>
                                    <m:rPr>
                                      <m:nor/>
                                    </m:rPr>
                                    <a:rPr lang="zh-CN" altLang="en-US" i="1">
                                      <a:latin typeface="Times New Roman" panose="02020603050405020304" pitchFamily="18" charset="0"/>
                                      <a:cs typeface="Times New Roman" panose="02020603050405020304" pitchFamily="18" charset="0"/>
                                    </a:rPr>
                                    <m:t>x</m:t>
                                  </m:r>
                                </m:e>
                                <m:sub>
                                  <m:r>
                                    <m:rPr>
                                      <m:nor/>
                                    </m:rPr>
                                    <a:rPr lang="zh-CN" altLang="en-US" i="1">
                                      <a:latin typeface="Times New Roman" panose="02020603050405020304" pitchFamily="18" charset="0"/>
                                      <a:cs typeface="Times New Roman" panose="02020603050405020304" pitchFamily="18" charset="0"/>
                                    </a:rPr>
                                    <m:t>i</m:t>
                                  </m:r>
                                </m:sub>
                              </m:sSub>
                            </m:e>
                          </m:nary>
                          <m:r>
                            <m:rPr>
                              <m:nor/>
                            </m:rPr>
                            <a:rPr lang="zh-CN" altLang="en-US">
                              <a:latin typeface="Times New Roman" panose="02020603050405020304" pitchFamily="18" charset="0"/>
                              <a:cs typeface="Times New Roman" panose="02020603050405020304" pitchFamily="18" charset="0"/>
                            </a:rPr>
                            <m:t>+</m:t>
                          </m:r>
                          <m:r>
                            <m:rPr>
                              <m:nor/>
                            </m:rPr>
                            <a:rPr lang="zh-CN" altLang="en-US" i="1">
                              <a:latin typeface="Times New Roman" panose="02020603050405020304" pitchFamily="18" charset="0"/>
                              <a:cs typeface="Times New Roman" panose="02020603050405020304" pitchFamily="18" charset="0"/>
                            </a:rPr>
                            <m:t> </m:t>
                          </m:r>
                          <m:sSub>
                            <m:sSubPr>
                              <m:ctrlPr>
                                <a:rPr lang="zh-CN" altLang="en-US" i="1">
                                  <a:latin typeface="Cambria Math" panose="02040503050406030204" pitchFamily="18" charset="0"/>
                                </a:rPr>
                              </m:ctrlPr>
                            </m:sSubPr>
                            <m:e>
                              <m:r>
                                <m:rPr>
                                  <m:nor/>
                                </m:rPr>
                                <a:rPr lang="zh-CN" altLang="en-US" i="1">
                                  <a:latin typeface="Times New Roman" panose="02020603050405020304" pitchFamily="18" charset="0"/>
                                  <a:cs typeface="Times New Roman" panose="02020603050405020304" pitchFamily="18" charset="0"/>
                                </a:rPr>
                                <m:t>b</m:t>
                              </m:r>
                            </m:e>
                            <m:sub>
                              <m:r>
                                <m:rPr>
                                  <m:nor/>
                                </m:rPr>
                                <a:rPr lang="zh-CN" altLang="en-US" i="1">
                                  <a:latin typeface="Times New Roman" panose="02020603050405020304" pitchFamily="18" charset="0"/>
                                  <a:cs typeface="Times New Roman" panose="02020603050405020304" pitchFamily="18" charset="0"/>
                                </a:rPr>
                                <m:t>j</m:t>
                              </m:r>
                            </m:sub>
                          </m:sSub>
                          <m:r>
                            <m:rPr>
                              <m:nor/>
                            </m:rPr>
                            <a:rPr lang="zh-CN" altLang="en-US">
                              <a:latin typeface="Times New Roman" panose="02020603050405020304" pitchFamily="18" charset="0"/>
                              <a:cs typeface="Times New Roman" panose="02020603050405020304" pitchFamily="18" charset="0"/>
                            </a:rPr>
                            <m:t>)</m:t>
                          </m:r>
                          <m:r>
                            <m:rPr>
                              <m:nor/>
                            </m:rPr>
                            <a:rPr lang="zh-CN" altLang="en-US" i="1">
                              <a:latin typeface="Times New Roman" panose="02020603050405020304" pitchFamily="18" charset="0"/>
                              <a:cs typeface="Times New Roman" panose="02020603050405020304" pitchFamily="18" charset="0"/>
                            </a:rPr>
                            <m:t>  </m:t>
                          </m:r>
                          <m:r>
                            <m:rPr>
                              <m:nor/>
                            </m:rPr>
                            <a:rPr lang="zh-CN" altLang="en-US" i="1">
                              <a:latin typeface="Times New Roman" panose="02020603050405020304" pitchFamily="18" charset="0"/>
                              <a:cs typeface="Times New Roman" panose="02020603050405020304" pitchFamily="18" charset="0"/>
                            </a:rPr>
                            <m:t>j</m:t>
                          </m:r>
                          <m:r>
                            <m:rPr>
                              <m:nor/>
                            </m:rPr>
                            <a:rPr lang="zh-CN" altLang="en-US">
                              <a:latin typeface="Times New Roman" panose="02020603050405020304" pitchFamily="18" charset="0"/>
                              <a:cs typeface="Times New Roman" panose="02020603050405020304" pitchFamily="18" charset="0"/>
                            </a:rPr>
                            <m:t>=1, 2, … , </m:t>
                          </m:r>
                          <m:r>
                            <m:rPr>
                              <m:nor/>
                            </m:rPr>
                            <a:rPr lang="zh-CN" altLang="en-US" i="1">
                              <a:latin typeface="Times New Roman" panose="02020603050405020304" pitchFamily="18" charset="0"/>
                              <a:cs typeface="Times New Roman" panose="02020603050405020304" pitchFamily="18" charset="0"/>
                            </a:rPr>
                            <m:t>n</m:t>
                          </m:r>
                        </m:e>
                      </m:eqArr>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4849094" y="2159763"/>
                <a:ext cx="3688830" cy="90351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4800843" y="3026243"/>
                <a:ext cx="3785331" cy="9035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m:rPr>
                              <m:nor/>
                            </m:rPr>
                            <a:rPr lang="zh-CN" altLang="en-US">
                              <a:latin typeface="Times New Roman" panose="02020603050405020304" pitchFamily="18" charset="0"/>
                              <a:cs typeface="Times New Roman" panose="02020603050405020304" pitchFamily="18" charset="0"/>
                            </a:rPr>
                            <m:t>y</m:t>
                          </m:r>
                        </m:e>
                        <m:sub>
                          <m:r>
                            <m:rPr>
                              <m:nor/>
                            </m:rPr>
                            <a:rPr lang="zh-CN" altLang="en-US" i="1">
                              <a:latin typeface="Times New Roman" panose="02020603050405020304" pitchFamily="18" charset="0"/>
                              <a:cs typeface="Times New Roman" panose="02020603050405020304" pitchFamily="18" charset="0"/>
                            </a:rPr>
                            <m:t>j</m:t>
                          </m:r>
                        </m:sub>
                      </m:sSub>
                      <m:r>
                        <m:rPr>
                          <m:nor/>
                        </m:rPr>
                        <a:rPr lang="zh-CN" altLang="en-US" i="1">
                          <a:latin typeface="Times New Roman" panose="02020603050405020304" pitchFamily="18" charset="0"/>
                          <a:cs typeface="Times New Roman" panose="02020603050405020304" pitchFamily="18" charset="0"/>
                        </a:rPr>
                        <m:t> </m:t>
                      </m:r>
                      <m:r>
                        <m:rPr>
                          <m:nor/>
                        </m:rPr>
                        <a:rPr lang="zh-CN" altLang="en-US">
                          <a:latin typeface="Times New Roman" panose="02020603050405020304" pitchFamily="18" charset="0"/>
                          <a:cs typeface="Times New Roman" panose="02020603050405020304" pitchFamily="18" charset="0"/>
                        </a:rPr>
                        <m:t>=</m:t>
                      </m:r>
                      <m:r>
                        <m:rPr>
                          <m:nor/>
                        </m:rPr>
                        <a:rPr lang="zh-CN" altLang="en-US" i="1">
                          <a:latin typeface="Times New Roman" panose="02020603050405020304" pitchFamily="18" charset="0"/>
                          <a:cs typeface="Times New Roman" panose="02020603050405020304" pitchFamily="18" charset="0"/>
                        </a:rPr>
                        <m:t> </m:t>
                      </m:r>
                      <m:r>
                        <m:rPr>
                          <m:nor/>
                        </m:rPr>
                        <a:rPr lang="zh-CN" altLang="en-US" i="1">
                          <a:latin typeface="Times New Roman" panose="02020603050405020304" pitchFamily="18" charset="0"/>
                          <a:cs typeface="Times New Roman" panose="02020603050405020304" pitchFamily="18" charset="0"/>
                        </a:rPr>
                        <m:t>f</m:t>
                      </m:r>
                      <m:r>
                        <m:rPr>
                          <m:nor/>
                        </m:rPr>
                        <a:rPr lang="zh-CN" altLang="en-US" i="1">
                          <a:latin typeface="Times New Roman" panose="02020603050405020304" pitchFamily="18" charset="0"/>
                          <a:cs typeface="Times New Roman" panose="02020603050405020304" pitchFamily="18" charset="0"/>
                        </a:rPr>
                        <m:t> </m:t>
                      </m:r>
                      <m:r>
                        <m:rPr>
                          <m:nor/>
                        </m:rPr>
                        <a:rPr lang="zh-CN" altLang="en-US">
                          <a:latin typeface="Times New Roman" panose="02020603050405020304" pitchFamily="18" charset="0"/>
                          <a:cs typeface="Times New Roman" panose="02020603050405020304" pitchFamily="18" charset="0"/>
                        </a:rPr>
                        <m:t>(</m:t>
                      </m:r>
                      <m:nary>
                        <m:naryPr>
                          <m:chr m:val="∑"/>
                          <m:limLoc m:val="undOvr"/>
                          <m:ctrlPr>
                            <a:rPr lang="zh-CN" altLang="en-US" i="1">
                              <a:latin typeface="Cambria Math" panose="02040503050406030204" pitchFamily="18" charset="0"/>
                            </a:rPr>
                          </m:ctrlPr>
                        </m:naryPr>
                        <m:sub>
                          <m:r>
                            <m:rPr>
                              <m:nor/>
                            </m:rPr>
                            <a:rPr lang="zh-CN" altLang="en-US" i="1">
                              <a:latin typeface="Times New Roman" panose="02020603050405020304" pitchFamily="18" charset="0"/>
                              <a:cs typeface="Times New Roman" panose="02020603050405020304" pitchFamily="18" charset="0"/>
                            </a:rPr>
                            <m:t>i</m:t>
                          </m:r>
                          <m:r>
                            <m:rPr>
                              <m:nor/>
                            </m:rPr>
                            <a:rPr lang="zh-CN" altLang="en-US">
                              <a:latin typeface="Times New Roman" panose="02020603050405020304" pitchFamily="18" charset="0"/>
                              <a:cs typeface="Times New Roman" panose="02020603050405020304" pitchFamily="18" charset="0"/>
                            </a:rPr>
                            <m:t>=1</m:t>
                          </m:r>
                        </m:sub>
                        <m:sup>
                          <m:r>
                            <m:rPr>
                              <m:nor/>
                            </m:rPr>
                            <a:rPr lang="zh-CN" altLang="en-US" i="1">
                              <a:latin typeface="Times New Roman" panose="02020603050405020304" pitchFamily="18" charset="0"/>
                              <a:cs typeface="Times New Roman" panose="02020603050405020304" pitchFamily="18" charset="0"/>
                            </a:rPr>
                            <m:t>n</m:t>
                          </m:r>
                        </m:sup>
                        <m:e>
                          <m:sSubSup>
                            <m:sSubSupPr>
                              <m:ctrlPr>
                                <a:rPr lang="zh-CN" altLang="en-US" i="1">
                                  <a:latin typeface="Cambria Math" panose="02040503050406030204" pitchFamily="18" charset="0"/>
                                </a:rPr>
                              </m:ctrlPr>
                            </m:sSubSupPr>
                            <m:e>
                              <m:r>
                                <m:rPr>
                                  <m:nor/>
                                </m:rPr>
                                <a:rPr lang="zh-CN" altLang="en-US" i="1">
                                  <a:latin typeface="Times New Roman" panose="02020603050405020304" pitchFamily="18" charset="0"/>
                                  <a:cs typeface="Times New Roman" panose="02020603050405020304" pitchFamily="18" charset="0"/>
                                </a:rPr>
                                <m:t>W</m:t>
                              </m:r>
                            </m:e>
                            <m:sub>
                              <m:r>
                                <m:rPr>
                                  <m:nor/>
                                </m:rPr>
                                <a:rPr lang="zh-CN" altLang="en-US" i="1">
                                  <a:latin typeface="Times New Roman" panose="02020603050405020304" pitchFamily="18" charset="0"/>
                                  <a:cs typeface="Times New Roman" panose="02020603050405020304" pitchFamily="18" charset="0"/>
                                </a:rPr>
                                <m:t>ij</m:t>
                              </m:r>
                            </m:sub>
                            <m:sup>
                              <m:r>
                                <m:rPr>
                                  <m:nor/>
                                </m:rPr>
                                <a:rPr lang="zh-CN" altLang="en-US" i="1">
                                  <a:latin typeface="Times New Roman" panose="02020603050405020304" pitchFamily="18" charset="0"/>
                                  <a:cs typeface="Times New Roman" panose="02020603050405020304" pitchFamily="18" charset="0"/>
                                </a:rPr>
                                <m:t>′</m:t>
                              </m:r>
                            </m:sup>
                          </m:sSubSup>
                        </m:e>
                      </m:nary>
                      <m:sSub>
                        <m:sSubPr>
                          <m:ctrlPr>
                            <a:rPr lang="zh-CN" altLang="en-US" i="1">
                              <a:latin typeface="Cambria Math" panose="02040503050406030204" pitchFamily="18" charset="0"/>
                            </a:rPr>
                          </m:ctrlPr>
                        </m:sSubPr>
                        <m:e>
                          <m:r>
                            <m:rPr>
                              <m:nor/>
                            </m:rPr>
                            <a:rPr lang="zh-CN" altLang="en-US" i="1">
                              <a:latin typeface="Times New Roman" panose="02020603050405020304" pitchFamily="18" charset="0"/>
                              <a:cs typeface="Times New Roman" panose="02020603050405020304" pitchFamily="18" charset="0"/>
                            </a:rPr>
                            <m:t>h</m:t>
                          </m:r>
                        </m:e>
                        <m:sub>
                          <m:r>
                            <m:rPr>
                              <m:nor/>
                            </m:rPr>
                            <a:rPr lang="zh-CN" altLang="en-US" i="1">
                              <a:latin typeface="Times New Roman" panose="02020603050405020304" pitchFamily="18" charset="0"/>
                              <a:cs typeface="Times New Roman" panose="02020603050405020304" pitchFamily="18" charset="0"/>
                            </a:rPr>
                            <m:t>i</m:t>
                          </m:r>
                        </m:sub>
                      </m:sSub>
                      <m:r>
                        <m:rPr>
                          <m:nor/>
                        </m:rPr>
                        <a:rPr lang="zh-CN" altLang="en-US" i="1">
                          <a:latin typeface="Times New Roman" panose="02020603050405020304" pitchFamily="18" charset="0"/>
                          <a:cs typeface="Times New Roman" panose="02020603050405020304" pitchFamily="18" charset="0"/>
                        </a:rPr>
                        <m:t> </m:t>
                      </m:r>
                      <m:r>
                        <m:rPr>
                          <m:nor/>
                        </m:rPr>
                        <a:rPr lang="zh-CN" altLang="en-US">
                          <a:latin typeface="Times New Roman" panose="02020603050405020304" pitchFamily="18" charset="0"/>
                          <a:cs typeface="Times New Roman" panose="02020603050405020304" pitchFamily="18" charset="0"/>
                        </a:rPr>
                        <m:t>+</m:t>
                      </m:r>
                      <m:r>
                        <m:rPr>
                          <m:nor/>
                        </m:rPr>
                        <a:rPr lang="zh-CN" altLang="en-US" i="1">
                          <a:latin typeface="Times New Roman" panose="02020603050405020304" pitchFamily="18" charset="0"/>
                          <a:cs typeface="Times New Roman" panose="02020603050405020304" pitchFamily="18" charset="0"/>
                        </a:rPr>
                        <m:t> </m:t>
                      </m:r>
                      <m:sSubSup>
                        <m:sSubSupPr>
                          <m:ctrlPr>
                            <a:rPr lang="zh-CN" altLang="en-US" i="1">
                              <a:latin typeface="Cambria Math" panose="02040503050406030204" pitchFamily="18" charset="0"/>
                            </a:rPr>
                          </m:ctrlPr>
                        </m:sSubSupPr>
                        <m:e>
                          <m:r>
                            <m:rPr>
                              <m:nor/>
                            </m:rPr>
                            <a:rPr lang="zh-CN" altLang="en-US" i="1">
                              <a:latin typeface="Times New Roman" panose="02020603050405020304" pitchFamily="18" charset="0"/>
                              <a:cs typeface="Times New Roman" panose="02020603050405020304" pitchFamily="18" charset="0"/>
                            </a:rPr>
                            <m:t>b</m:t>
                          </m:r>
                        </m:e>
                        <m:sub>
                          <m:r>
                            <m:rPr>
                              <m:nor/>
                            </m:rPr>
                            <a:rPr lang="zh-CN" altLang="en-US" i="1">
                              <a:latin typeface="Times New Roman" panose="02020603050405020304" pitchFamily="18" charset="0"/>
                              <a:cs typeface="Times New Roman" panose="02020603050405020304" pitchFamily="18" charset="0"/>
                            </a:rPr>
                            <m:t>j</m:t>
                          </m:r>
                        </m:sub>
                        <m:sup>
                          <m:r>
                            <m:rPr>
                              <m:nor/>
                            </m:rPr>
                            <a:rPr lang="zh-CN" altLang="en-US" i="1">
                              <a:latin typeface="Times New Roman" panose="02020603050405020304" pitchFamily="18" charset="0"/>
                              <a:cs typeface="Times New Roman" panose="02020603050405020304" pitchFamily="18" charset="0"/>
                            </a:rPr>
                            <m:t>′</m:t>
                          </m:r>
                        </m:sup>
                      </m:sSubSup>
                      <m:r>
                        <m:rPr>
                          <m:nor/>
                        </m:rPr>
                        <a:rPr lang="zh-CN" altLang="en-US">
                          <a:latin typeface="Times New Roman" panose="02020603050405020304" pitchFamily="18" charset="0"/>
                          <a:cs typeface="Times New Roman" panose="02020603050405020304" pitchFamily="18" charset="0"/>
                        </a:rPr>
                        <m:t>)  </m:t>
                      </m:r>
                      <m:r>
                        <m:rPr>
                          <m:nor/>
                        </m:rPr>
                        <a:rPr lang="zh-CN" altLang="en-US" i="1">
                          <a:latin typeface="Times New Roman" panose="02020603050405020304" pitchFamily="18" charset="0"/>
                          <a:cs typeface="Times New Roman" panose="02020603050405020304" pitchFamily="18" charset="0"/>
                        </a:rPr>
                        <m:t>j</m:t>
                      </m:r>
                      <m:r>
                        <m:rPr>
                          <m:nor/>
                        </m:rPr>
                        <a:rPr lang="zh-CN" altLang="en-US">
                          <a:latin typeface="Times New Roman" panose="02020603050405020304" pitchFamily="18" charset="0"/>
                          <a:cs typeface="Times New Roman" panose="02020603050405020304" pitchFamily="18" charset="0"/>
                        </a:rPr>
                        <m:t>=1, 2, … , </m:t>
                      </m:r>
                      <m:r>
                        <m:rPr>
                          <m:nor/>
                        </m:rPr>
                        <a:rPr lang="zh-CN" altLang="en-US" i="1">
                          <a:latin typeface="Times New Roman" panose="02020603050405020304" pitchFamily="18" charset="0"/>
                          <a:cs typeface="Times New Roman" panose="02020603050405020304" pitchFamily="18" charset="0"/>
                        </a:rPr>
                        <m:t>m</m:t>
                      </m:r>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4800843" y="3026243"/>
                <a:ext cx="3785331" cy="90351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4800843" y="3968631"/>
                <a:ext cx="1699440" cy="6139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zh-CN" altLang="en-US" i="1">
                          <a:latin typeface="Times New Roman" panose="02020603050405020304" pitchFamily="18" charset="0"/>
                          <a:cs typeface="Times New Roman" panose="02020603050405020304" pitchFamily="18" charset="0"/>
                        </a:rPr>
                        <m:t>f</m:t>
                      </m:r>
                      <m:r>
                        <m:rPr>
                          <m:nor/>
                        </m:rPr>
                        <a:rPr lang="zh-CN" altLang="en-US" i="1">
                          <a:latin typeface="Times New Roman" panose="02020603050405020304" pitchFamily="18" charset="0"/>
                          <a:cs typeface="Times New Roman" panose="02020603050405020304" pitchFamily="18" charset="0"/>
                        </a:rPr>
                        <m:t> </m:t>
                      </m:r>
                      <m:r>
                        <m:rPr>
                          <m:nor/>
                        </m:rPr>
                        <a:rPr lang="zh-CN" altLang="en-US">
                          <a:latin typeface="Times New Roman" panose="02020603050405020304" pitchFamily="18" charset="0"/>
                          <a:cs typeface="Times New Roman" panose="02020603050405020304" pitchFamily="18" charset="0"/>
                        </a:rPr>
                        <m:t>(</m:t>
                      </m:r>
                      <m:r>
                        <m:rPr>
                          <m:nor/>
                        </m:rPr>
                        <a:rPr lang="zh-CN" altLang="en-US">
                          <a:latin typeface="Times New Roman" panose="02020603050405020304" pitchFamily="18" charset="0"/>
                          <a:cs typeface="Times New Roman" panose="02020603050405020304" pitchFamily="18" charset="0"/>
                        </a:rPr>
                        <m:t>x</m:t>
                      </m:r>
                      <m:r>
                        <m:rPr>
                          <m:nor/>
                        </m:rPr>
                        <a:rPr lang="zh-CN" altLang="en-US">
                          <a:latin typeface="Times New Roman" panose="02020603050405020304" pitchFamily="18" charset="0"/>
                          <a:cs typeface="Times New Roman" panose="02020603050405020304" pitchFamily="18" charset="0"/>
                        </a:rPr>
                        <m:t>) =</m:t>
                      </m:r>
                      <m:r>
                        <m:rPr>
                          <m:nor/>
                        </m:rPr>
                        <a:rPr lang="zh-CN" altLang="en-US" i="1">
                          <a:latin typeface="Times New Roman" panose="02020603050405020304" pitchFamily="18" charset="0"/>
                          <a:cs typeface="Times New Roman" panose="02020603050405020304" pitchFamily="18" charset="0"/>
                        </a:rPr>
                        <m:t> </m:t>
                      </m:r>
                      <m:f>
                        <m:fPr>
                          <m:ctrlPr>
                            <a:rPr lang="zh-CN" altLang="en-US" i="1">
                              <a:latin typeface="Cambria Math" panose="02040503050406030204" pitchFamily="18" charset="0"/>
                            </a:rPr>
                          </m:ctrlPr>
                        </m:fPr>
                        <m:num>
                          <m:r>
                            <m:rPr>
                              <m:nor/>
                            </m:rPr>
                            <a:rPr lang="zh-CN" altLang="en-US">
                              <a:latin typeface="Times New Roman" panose="02020603050405020304" pitchFamily="18" charset="0"/>
                              <a:cs typeface="Times New Roman" panose="02020603050405020304" pitchFamily="18" charset="0"/>
                            </a:rPr>
                            <m:t>1</m:t>
                          </m:r>
                        </m:num>
                        <m:den>
                          <m:r>
                            <m:rPr>
                              <m:nor/>
                            </m:rPr>
                            <a:rPr lang="zh-CN" altLang="en-US">
                              <a:latin typeface="Times New Roman" panose="02020603050405020304" pitchFamily="18" charset="0"/>
                              <a:cs typeface="Times New Roman" panose="02020603050405020304" pitchFamily="18" charset="0"/>
                            </a:rPr>
                            <m:t>1 +</m:t>
                          </m:r>
                          <m:sSup>
                            <m:sSupPr>
                              <m:ctrlPr>
                                <a:rPr lang="zh-CN" altLang="en-US" i="1">
                                  <a:latin typeface="Cambria Math" panose="02040503050406030204" pitchFamily="18" charset="0"/>
                                </a:rPr>
                              </m:ctrlPr>
                            </m:sSupPr>
                            <m:e>
                              <m:r>
                                <m:rPr>
                                  <m:nor/>
                                </m:rPr>
                                <a:rPr lang="zh-CN" altLang="en-US" i="1">
                                  <a:latin typeface="Times New Roman" panose="02020603050405020304" pitchFamily="18" charset="0"/>
                                  <a:cs typeface="Times New Roman" panose="02020603050405020304" pitchFamily="18" charset="0"/>
                                </a:rPr>
                                <m:t> </m:t>
                              </m:r>
                              <m:r>
                                <m:rPr>
                                  <m:nor/>
                                </m:rPr>
                                <a:rPr lang="zh-CN" altLang="en-US" i="1">
                                  <a:latin typeface="Times New Roman" panose="02020603050405020304" pitchFamily="18" charset="0"/>
                                  <a:cs typeface="Times New Roman" panose="02020603050405020304" pitchFamily="18" charset="0"/>
                                </a:rPr>
                                <m:t>e</m:t>
                              </m:r>
                            </m:e>
                            <m:sup>
                              <m:r>
                                <m:rPr>
                                  <m:nor/>
                                </m:rPr>
                                <a:rPr lang="zh-CN" altLang="en-US" i="1">
                                  <a:latin typeface="Times New Roman" panose="02020603050405020304" pitchFamily="18" charset="0"/>
                                  <a:cs typeface="Times New Roman" panose="02020603050405020304" pitchFamily="18" charset="0"/>
                                </a:rPr>
                                <m:t>−</m:t>
                              </m:r>
                              <m:r>
                                <m:rPr>
                                  <m:nor/>
                                </m:rPr>
                                <a:rPr lang="zh-CN" altLang="en-US" i="1">
                                  <a:latin typeface="Times New Roman" panose="02020603050405020304" pitchFamily="18" charset="0"/>
                                  <a:cs typeface="Times New Roman" panose="02020603050405020304" pitchFamily="18" charset="0"/>
                                </a:rPr>
                                <m:t>x</m:t>
                              </m:r>
                            </m:sup>
                          </m:sSup>
                        </m:den>
                      </m:f>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4800843" y="3968631"/>
                <a:ext cx="1699440" cy="613951"/>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6646419" y="4066478"/>
                <a:ext cx="1168205" cy="4182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b="1" i="1">
                              <a:latin typeface="Cambria Math" panose="02040503050406030204" pitchFamily="18" charset="0"/>
                            </a:rPr>
                          </m:ctrlPr>
                        </m:sSupPr>
                        <m:e>
                          <m:r>
                            <m:rPr>
                              <m:nor/>
                            </m:rPr>
                            <a:rPr lang="zh-CN" altLang="en-US" b="1" i="1">
                              <a:latin typeface="Times New Roman" panose="02020603050405020304" pitchFamily="18" charset="0"/>
                              <a:cs typeface="Times New Roman" panose="02020603050405020304" pitchFamily="18" charset="0"/>
                            </a:rPr>
                            <m:t>W</m:t>
                          </m:r>
                        </m:e>
                        <m:sup>
                          <m:r>
                            <m:rPr>
                              <m:nor/>
                            </m:rPr>
                            <a:rPr lang="zh-CN" altLang="en-US" b="1" i="1">
                              <a:latin typeface="Times New Roman" panose="02020603050405020304" pitchFamily="18" charset="0"/>
                              <a:cs typeface="Times New Roman" panose="02020603050405020304" pitchFamily="18" charset="0"/>
                            </a:rPr>
                            <m:t>′</m:t>
                          </m:r>
                        </m:sup>
                      </m:sSup>
                      <m:r>
                        <m:rPr>
                          <m:nor/>
                        </m:rPr>
                        <a:rPr lang="zh-CN" altLang="en-US" i="1">
                          <a:latin typeface="Times New Roman" panose="02020603050405020304" pitchFamily="18" charset="0"/>
                          <a:cs typeface="Times New Roman" panose="02020603050405020304" pitchFamily="18" charset="0"/>
                        </a:rPr>
                        <m:t> </m:t>
                      </m:r>
                      <m:r>
                        <m:rPr>
                          <m:nor/>
                        </m:rPr>
                        <a:rPr lang="zh-CN" altLang="en-US" i="1">
                          <a:latin typeface="Cambria Math" panose="02040503050406030204" pitchFamily="18" charset="0"/>
                        </a:rPr>
                        <m:t>= </m:t>
                      </m:r>
                      <m:sSup>
                        <m:sSupPr>
                          <m:ctrlPr>
                            <a:rPr lang="zh-CN" altLang="en-US" i="1">
                              <a:latin typeface="Cambria Math" panose="02040503050406030204" pitchFamily="18" charset="0"/>
                            </a:rPr>
                          </m:ctrlPr>
                        </m:sSupPr>
                        <m:e>
                          <m:r>
                            <m:rPr>
                              <m:nor/>
                            </m:rPr>
                            <a:rPr lang="zh-CN" altLang="en-US" b="1" i="1">
                              <a:latin typeface="Cambria Math" panose="02040503050406030204" pitchFamily="18" charset="0"/>
                            </a:rPr>
                            <m:t>W</m:t>
                          </m:r>
                        </m:e>
                        <m:sup>
                          <m:r>
                            <m:rPr>
                              <m:nor/>
                            </m:rPr>
                            <a:rPr lang="zh-CN" altLang="en-US" smtClean="0">
                              <a:latin typeface="Times New Roman" panose="02020603050405020304" pitchFamily="18" charset="0"/>
                              <a:cs typeface="Times New Roman" panose="02020603050405020304" pitchFamily="18" charset="0"/>
                            </a:rPr>
                            <m:t>T</m:t>
                          </m:r>
                        </m:sup>
                      </m:sSup>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6646419" y="4066478"/>
                <a:ext cx="1168205" cy="418256"/>
              </a:xfrm>
              <a:prstGeom prst="rect">
                <a:avLst/>
              </a:prstGeom>
              <a:blipFill>
                <a:blip r:embed="rId8"/>
                <a:stretch>
                  <a:fillRect/>
                </a:stretch>
              </a:blipFill>
            </p:spPr>
            <p:txBody>
              <a:bodyPr/>
              <a:lstStyle/>
              <a:p>
                <a:r>
                  <a:rPr lang="zh-CN" altLang="en-US">
                    <a:noFill/>
                  </a:rPr>
                  <a:t> </a:t>
                </a:r>
              </a:p>
            </p:txBody>
          </p:sp>
        </mc:Fallback>
      </mc:AlternateContent>
      <p:sp>
        <p:nvSpPr>
          <p:cNvPr id="23" name="文本框 29"/>
          <p:cNvSpPr txBox="1"/>
          <p:nvPr/>
        </p:nvSpPr>
        <p:spPr>
          <a:xfrm>
            <a:off x="778239" y="6242885"/>
            <a:ext cx="7506446" cy="656590"/>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ctr">
              <a:lnSpc>
                <a:spcPts val="2200"/>
              </a:lnSpc>
            </a:pPr>
            <a:r>
              <a:rPr lang="zh-CN" altLang="en-US" sz="1600" dirty="0" smtClean="0">
                <a:solidFill>
                  <a:srgbClr val="002060"/>
                </a:solidFill>
              </a:rPr>
              <a:t>使用手写体数字</a:t>
            </a:r>
            <a:r>
              <a:rPr lang="en-US" altLang="zh-CN" sz="1600" dirty="0" smtClean="0">
                <a:solidFill>
                  <a:srgbClr val="002060"/>
                </a:solidFill>
              </a:rPr>
              <a:t>7</a:t>
            </a:r>
            <a:r>
              <a:rPr lang="zh-CN" altLang="en-US" sz="1600" dirty="0" smtClean="0">
                <a:solidFill>
                  <a:srgbClr val="002060"/>
                </a:solidFill>
              </a:rPr>
              <a:t>作为训练样本，将各个手写体数字作为输入得到的结果</a:t>
            </a:r>
            <a:r>
              <a:rPr lang="en-US" altLang="zh-CN" sz="1600" baseline="30000" dirty="0" smtClean="0">
                <a:solidFill>
                  <a:srgbClr val="002060"/>
                </a:solidFill>
              </a:rPr>
              <a:t>[2]</a:t>
            </a:r>
          </a:p>
          <a:p>
            <a:pPr algn="ctr">
              <a:lnSpc>
                <a:spcPts val="2200"/>
              </a:lnSpc>
            </a:pPr>
            <a:r>
              <a:rPr lang="en-US" altLang="zh-CN" sz="1200" dirty="0" smtClean="0"/>
              <a:t>[</a:t>
            </a:r>
            <a:r>
              <a:rPr lang="en-US" altLang="zh-CN" sz="1200" dirty="0"/>
              <a:t>2] https://www.cnblogs.com/fengfenggirl/p/One-Class-Learning.html</a:t>
            </a:r>
            <a:endParaRPr lang="en-US" altLang="zh-CN" sz="1200" baseline="30000" dirty="0" smtClean="0">
              <a:solidFill>
                <a:srgbClr val="002060"/>
              </a:solidFill>
            </a:endParaRPr>
          </a:p>
        </p:txBody>
      </p:sp>
      <p:graphicFrame>
        <p:nvGraphicFramePr>
          <p:cNvPr id="24" name="对象 23"/>
          <p:cNvGraphicFramePr>
            <a:graphicFrameLocks noChangeAspect="1"/>
          </p:cNvGraphicFramePr>
          <p:nvPr>
            <p:extLst>
              <p:ext uri="{D42A27DB-BD31-4B8C-83A1-F6EECF244321}">
                <p14:modId xmlns:p14="http://schemas.microsoft.com/office/powerpoint/2010/main" val="3638266574"/>
              </p:ext>
            </p:extLst>
          </p:nvPr>
        </p:nvGraphicFramePr>
        <p:xfrm>
          <a:off x="447683" y="1926945"/>
          <a:ext cx="4083779" cy="2655637"/>
        </p:xfrm>
        <a:graphic>
          <a:graphicData uri="http://schemas.openxmlformats.org/presentationml/2006/ole">
            <mc:AlternateContent xmlns:mc="http://schemas.openxmlformats.org/markup-compatibility/2006">
              <mc:Choice xmlns:v="urn:schemas-microsoft-com:vml" Requires="v">
                <p:oleObj spid="_x0000_s105530" name="Visio" r:id="rId9" imgW="4114717" imgH="2685991" progId="Visio.Drawing.15">
                  <p:embed/>
                </p:oleObj>
              </mc:Choice>
              <mc:Fallback>
                <p:oleObj name="Visio" r:id="rId9" imgW="4114717" imgH="2685991" progId="Visio.Drawing.15">
                  <p:embed/>
                  <p:pic>
                    <p:nvPicPr>
                      <p:cNvPr id="7" name="对象 6"/>
                      <p:cNvPicPr>
                        <a:picLocks noChangeAspect="1" noChangeArrowheads="1"/>
                      </p:cNvPicPr>
                      <p:nvPr/>
                    </p:nvPicPr>
                    <p:blipFill>
                      <a:blip r:embed="rId10"/>
                      <a:srcRect/>
                      <a:stretch>
                        <a:fillRect/>
                      </a:stretch>
                    </p:blipFill>
                    <p:spPr bwMode="auto">
                      <a:xfrm>
                        <a:off x="447683" y="1926945"/>
                        <a:ext cx="4083779" cy="2655637"/>
                      </a:xfrm>
                      <a:prstGeom prst="rect">
                        <a:avLst/>
                      </a:prstGeom>
                      <a:noFill/>
                    </p:spPr>
                  </p:pic>
                </p:oleObj>
              </mc:Fallback>
            </mc:AlternateContent>
          </a:graphicData>
        </a:graphic>
      </p:graphicFrame>
      <p:sp>
        <p:nvSpPr>
          <p:cNvPr id="25" name="文本框 24"/>
          <p:cNvSpPr txBox="1"/>
          <p:nvPr/>
        </p:nvSpPr>
        <p:spPr>
          <a:xfrm>
            <a:off x="210374" y="5080892"/>
            <a:ext cx="801623" cy="352789"/>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sz="1600" dirty="0" smtClean="0">
                <a:solidFill>
                  <a:srgbClr val="002060"/>
                </a:solidFill>
              </a:rPr>
              <a:t>输入</a:t>
            </a:r>
            <a:endParaRPr lang="en-US" altLang="zh-CN" sz="1600" dirty="0" smtClean="0">
              <a:solidFill>
                <a:srgbClr val="002060"/>
              </a:solidFill>
            </a:endParaRPr>
          </a:p>
        </p:txBody>
      </p:sp>
      <p:sp>
        <p:nvSpPr>
          <p:cNvPr id="26" name="文本框 25"/>
          <p:cNvSpPr txBox="1"/>
          <p:nvPr/>
        </p:nvSpPr>
        <p:spPr>
          <a:xfrm>
            <a:off x="209497" y="5701368"/>
            <a:ext cx="801623" cy="352789"/>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sz="1600" dirty="0" smtClean="0">
                <a:solidFill>
                  <a:srgbClr val="002060"/>
                </a:solidFill>
              </a:rPr>
              <a:t>输出</a:t>
            </a:r>
            <a:endParaRPr lang="en-US" altLang="zh-CN" sz="1600" dirty="0" smtClean="0">
              <a:solidFill>
                <a:srgbClr val="002060"/>
              </a:solidFill>
            </a:endParaRPr>
          </a:p>
        </p:txBody>
      </p:sp>
      <p:sp>
        <p:nvSpPr>
          <p:cNvPr id="27" name="文本框 26"/>
          <p:cNvSpPr txBox="1"/>
          <p:nvPr/>
        </p:nvSpPr>
        <p:spPr>
          <a:xfrm>
            <a:off x="1687950" y="4375008"/>
            <a:ext cx="1505416"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dirty="0" smtClean="0">
                <a:solidFill>
                  <a:srgbClr val="002060"/>
                </a:solidFill>
              </a:rPr>
              <a:t>目标：</a:t>
            </a:r>
            <a:r>
              <a:rPr lang="en-US" altLang="zh-CN" sz="2000" b="1" i="1" dirty="0" smtClean="0">
                <a:solidFill>
                  <a:srgbClr val="002060"/>
                </a:solidFill>
                <a:latin typeface="Times New Roman" panose="02020603050405020304" pitchFamily="18" charset="0"/>
                <a:cs typeface="Times New Roman" panose="02020603050405020304" pitchFamily="18" charset="0"/>
              </a:rPr>
              <a:t>y</a:t>
            </a:r>
            <a:r>
              <a:rPr lang="en-US" altLang="zh-CN" sz="2000" dirty="0" smtClean="0">
                <a:solidFill>
                  <a:srgbClr val="002060"/>
                </a:solidFill>
                <a:latin typeface="Times New Roman" panose="02020603050405020304" pitchFamily="18" charset="0"/>
                <a:cs typeface="Times New Roman" panose="02020603050405020304" pitchFamily="18" charset="0"/>
              </a:rPr>
              <a:t> </a:t>
            </a:r>
            <a:r>
              <a:rPr lang="en-US" altLang="zh-CN" sz="2000" dirty="0" smtClean="0">
                <a:solidFill>
                  <a:srgbClr val="002060"/>
                </a:solidFill>
                <a:latin typeface="Times New Roman" panose="02020603050405020304" pitchFamily="18" charset="0"/>
                <a:ea typeface="Cambria Math" panose="02040503050406030204" pitchFamily="18" charset="0"/>
                <a:cs typeface="Times New Roman" panose="02020603050405020304" pitchFamily="18" charset="0"/>
              </a:rPr>
              <a:t>≈ </a:t>
            </a:r>
            <a:r>
              <a:rPr lang="en-US" altLang="zh-CN" sz="2000" b="1" i="1" dirty="0" smtClean="0">
                <a:solidFill>
                  <a:srgbClr val="002060"/>
                </a:solidFill>
                <a:latin typeface="Times New Roman" panose="02020603050405020304" pitchFamily="18" charset="0"/>
                <a:ea typeface="Cambria Math" panose="02040503050406030204" pitchFamily="18" charset="0"/>
                <a:cs typeface="Times New Roman" panose="02020603050405020304" pitchFamily="18" charset="0"/>
              </a:rPr>
              <a:t>x</a:t>
            </a:r>
            <a:endParaRPr lang="en-US" altLang="zh-CN" sz="2000" b="1" i="1" dirty="0" smtClean="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5197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ppt_x"/>
                                          </p:val>
                                        </p:tav>
                                        <p:tav tm="100000">
                                          <p:val>
                                            <p:strVal val="#ppt_x"/>
                                          </p:val>
                                        </p:tav>
                                      </p:tavLst>
                                    </p:anim>
                                    <p:anim calcmode="lin" valueType="num">
                                      <p:cBhvr additive="base">
                                        <p:cTn id="36" dur="5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additive="base">
                                        <p:cTn id="39" dur="500" fill="hold"/>
                                        <p:tgtEl>
                                          <p:spTgt spid="27"/>
                                        </p:tgtEl>
                                        <p:attrNameLst>
                                          <p:attrName>ppt_x</p:attrName>
                                        </p:attrNameLst>
                                      </p:cBhvr>
                                      <p:tavLst>
                                        <p:tav tm="0">
                                          <p:val>
                                            <p:strVal val="#ppt_x"/>
                                          </p:val>
                                        </p:tav>
                                        <p:tav tm="100000">
                                          <p:val>
                                            <p:strVal val="#ppt_x"/>
                                          </p:val>
                                        </p:tav>
                                      </p:tavLst>
                                    </p:anim>
                                    <p:anim calcmode="lin" valueType="num">
                                      <p:cBhvr additive="base">
                                        <p:cTn id="4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anim calcmode="lin" valueType="num">
                                      <p:cBhvr additive="base">
                                        <p:cTn id="45" dur="500" fill="hold"/>
                                        <p:tgtEl>
                                          <p:spTgt spid="25"/>
                                        </p:tgtEl>
                                        <p:attrNameLst>
                                          <p:attrName>ppt_x</p:attrName>
                                        </p:attrNameLst>
                                      </p:cBhvr>
                                      <p:tavLst>
                                        <p:tav tm="0">
                                          <p:val>
                                            <p:strVal val="#ppt_x"/>
                                          </p:val>
                                        </p:tav>
                                        <p:tav tm="100000">
                                          <p:val>
                                            <p:strVal val="#ppt_x"/>
                                          </p:val>
                                        </p:tav>
                                      </p:tavLst>
                                    </p:anim>
                                    <p:anim calcmode="lin" valueType="num">
                                      <p:cBhvr additive="base">
                                        <p:cTn id="46" dur="500" fill="hold"/>
                                        <p:tgtEl>
                                          <p:spTgt spid="25"/>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 calcmode="lin" valueType="num">
                                      <p:cBhvr additive="base">
                                        <p:cTn id="49" dur="500" fill="hold"/>
                                        <p:tgtEl>
                                          <p:spTgt spid="26"/>
                                        </p:tgtEl>
                                        <p:attrNameLst>
                                          <p:attrName>ppt_x</p:attrName>
                                        </p:attrNameLst>
                                      </p:cBhvr>
                                      <p:tavLst>
                                        <p:tav tm="0">
                                          <p:val>
                                            <p:strVal val="#ppt_x"/>
                                          </p:val>
                                        </p:tav>
                                        <p:tav tm="100000">
                                          <p:val>
                                            <p:strVal val="#ppt_x"/>
                                          </p:val>
                                        </p:tav>
                                      </p:tavLst>
                                    </p:anim>
                                    <p:anim calcmode="lin" valueType="num">
                                      <p:cBhvr additive="base">
                                        <p:cTn id="50" dur="500" fill="hold"/>
                                        <p:tgtEl>
                                          <p:spTgt spid="26"/>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8"/>
                                        </p:tgtEl>
                                        <p:attrNameLst>
                                          <p:attrName>style.visibility</p:attrName>
                                        </p:attrNameLst>
                                      </p:cBhvr>
                                      <p:to>
                                        <p:strVal val="visible"/>
                                      </p:to>
                                    </p:set>
                                    <p:anim calcmode="lin" valueType="num">
                                      <p:cBhvr additive="base">
                                        <p:cTn id="53" dur="500" fill="hold"/>
                                        <p:tgtEl>
                                          <p:spTgt spid="8"/>
                                        </p:tgtEl>
                                        <p:attrNameLst>
                                          <p:attrName>ppt_x</p:attrName>
                                        </p:attrNameLst>
                                      </p:cBhvr>
                                      <p:tavLst>
                                        <p:tav tm="0">
                                          <p:val>
                                            <p:strVal val="#ppt_x"/>
                                          </p:val>
                                        </p:tav>
                                        <p:tav tm="100000">
                                          <p:val>
                                            <p:strVal val="#ppt_x"/>
                                          </p:val>
                                        </p:tav>
                                      </p:tavLst>
                                    </p:anim>
                                    <p:anim calcmode="lin" valueType="num">
                                      <p:cBhvr additive="base">
                                        <p:cTn id="54" dur="500" fill="hold"/>
                                        <p:tgtEl>
                                          <p:spTgt spid="8"/>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 calcmode="lin" valueType="num">
                                      <p:cBhvr additive="base">
                                        <p:cTn id="57" dur="500" fill="hold"/>
                                        <p:tgtEl>
                                          <p:spTgt spid="23"/>
                                        </p:tgtEl>
                                        <p:attrNameLst>
                                          <p:attrName>ppt_x</p:attrName>
                                        </p:attrNameLst>
                                      </p:cBhvr>
                                      <p:tavLst>
                                        <p:tav tm="0">
                                          <p:val>
                                            <p:strVal val="#ppt_x"/>
                                          </p:val>
                                        </p:tav>
                                        <p:tav tm="100000">
                                          <p:val>
                                            <p:strVal val="#ppt_x"/>
                                          </p:val>
                                        </p:tav>
                                      </p:tavLst>
                                    </p:anim>
                                    <p:anim calcmode="lin" valueType="num">
                                      <p:cBhvr additive="base">
                                        <p:cTn id="5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3" grpId="0"/>
      <p:bldP spid="5" grpId="0"/>
      <p:bldP spid="6" grpId="0"/>
      <p:bldP spid="7" grpId="0"/>
      <p:bldP spid="23" grpId="0"/>
      <p:bldP spid="25" grpId="0"/>
      <p:bldP spid="26" grpId="0"/>
      <p:bldP spid="2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611187" y="261275"/>
            <a:ext cx="666069" cy="664458"/>
            <a:chOff x="611187" y="261275"/>
            <a:chExt cx="666069" cy="664458"/>
          </a:xfrm>
        </p:grpSpPr>
        <p:sp>
          <p:nvSpPr>
            <p:cNvPr id="9" name="矩形 8"/>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419575" y="362672"/>
            <a:ext cx="7113238" cy="461665"/>
          </a:xfrm>
          <a:prstGeom prst="rect">
            <a:avLst/>
          </a:prstGeom>
          <a:noFill/>
        </p:spPr>
        <p:txBody>
          <a:bodyPr wrap="square" rtlCol="0">
            <a:spAutoFit/>
          </a:bodyPr>
          <a:lstStyle/>
          <a:p>
            <a:r>
              <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rPr>
              <a:t>2.</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算法</a:t>
            </a: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设计</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5" name="文本框 29"/>
          <p:cNvSpPr txBox="1"/>
          <p:nvPr/>
        </p:nvSpPr>
        <p:spPr>
          <a:xfrm>
            <a:off x="611187" y="1384818"/>
            <a:ext cx="5775545"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285750" indent="-285750">
              <a:lnSpc>
                <a:spcPts val="2200"/>
              </a:lnSpc>
              <a:buFont typeface="Wingdings" panose="05000000000000000000" pitchFamily="2" charset="2"/>
              <a:buChar char="Ø"/>
            </a:pPr>
            <a:r>
              <a:rPr lang="zh-CN" altLang="en-US" dirty="0">
                <a:solidFill>
                  <a:srgbClr val="002060"/>
                </a:solidFill>
              </a:rPr>
              <a:t>断</a:t>
            </a:r>
            <a:r>
              <a:rPr lang="zh-CN" altLang="en-US" dirty="0" smtClean="0">
                <a:solidFill>
                  <a:srgbClr val="002060"/>
                </a:solidFill>
              </a:rPr>
              <a:t>丝信号的</a:t>
            </a:r>
            <a:r>
              <a:rPr lang="zh-CN" altLang="en-US" dirty="0">
                <a:solidFill>
                  <a:srgbClr val="002060"/>
                </a:solidFill>
              </a:rPr>
              <a:t>识别</a:t>
            </a:r>
            <a:endParaRPr lang="en-US" altLang="zh-CN" dirty="0" smtClean="0">
              <a:solidFill>
                <a:srgbClr val="002060"/>
              </a:solidFill>
            </a:endParaRPr>
          </a:p>
        </p:txBody>
      </p:sp>
      <p:pic>
        <p:nvPicPr>
          <p:cNvPr id="21" name="图片 20"/>
          <p:cNvPicPr/>
          <p:nvPr/>
        </p:nvPicPr>
        <p:blipFill>
          <a:blip r:embed="rId2">
            <a:extLst>
              <a:ext uri="{28A0092B-C50C-407E-A947-70E740481C1C}">
                <a14:useLocalDpi xmlns:a14="http://schemas.microsoft.com/office/drawing/2010/main" val="0"/>
              </a:ext>
            </a:extLst>
          </a:blip>
          <a:stretch>
            <a:fillRect/>
          </a:stretch>
        </p:blipFill>
        <p:spPr>
          <a:xfrm>
            <a:off x="296448" y="2565400"/>
            <a:ext cx="3792952" cy="2419917"/>
          </a:xfrm>
          <a:prstGeom prst="rect">
            <a:avLst/>
          </a:prstGeom>
        </p:spPr>
      </p:pic>
      <p:pic>
        <p:nvPicPr>
          <p:cNvPr id="22" name="图片 21"/>
          <p:cNvPicPr/>
          <p:nvPr/>
        </p:nvPicPr>
        <p:blipFill rotWithShape="1">
          <a:blip r:embed="rId3" cstate="hqprint">
            <a:extLst>
              <a:ext uri="{28A0092B-C50C-407E-A947-70E740481C1C}">
                <a14:useLocalDpi xmlns:a14="http://schemas.microsoft.com/office/drawing/2010/main" val="0"/>
              </a:ext>
            </a:extLst>
          </a:blip>
          <a:srcRect l="2952" t="9028" r="13368" b="4514"/>
          <a:stretch/>
        </p:blipFill>
        <p:spPr bwMode="auto">
          <a:xfrm>
            <a:off x="4938483" y="120217"/>
            <a:ext cx="3987801" cy="2200454"/>
          </a:xfrm>
          <a:prstGeom prst="rect">
            <a:avLst/>
          </a:prstGeom>
          <a:ln>
            <a:noFill/>
          </a:ln>
          <a:extLst>
            <a:ext uri="{53640926-AAD7-44D8-BBD7-CCE9431645EC}">
              <a14:shadowObscured xmlns:a14="http://schemas.microsoft.com/office/drawing/2010/main"/>
            </a:ext>
          </a:extLst>
        </p:spPr>
      </p:pic>
      <p:pic>
        <p:nvPicPr>
          <p:cNvPr id="23" name="图片 22"/>
          <p:cNvPicPr/>
          <p:nvPr/>
        </p:nvPicPr>
        <p:blipFill rotWithShape="1">
          <a:blip r:embed="rId4" cstate="hqprint">
            <a:extLst>
              <a:ext uri="{28A0092B-C50C-407E-A947-70E740481C1C}">
                <a14:useLocalDpi xmlns:a14="http://schemas.microsoft.com/office/drawing/2010/main" val="0"/>
              </a:ext>
            </a:extLst>
          </a:blip>
          <a:srcRect t="9335" b="4636"/>
          <a:stretch/>
        </p:blipFill>
        <p:spPr bwMode="auto">
          <a:xfrm>
            <a:off x="5179264" y="3474792"/>
            <a:ext cx="3427706" cy="2258175"/>
          </a:xfrm>
          <a:prstGeom prst="rect">
            <a:avLst/>
          </a:prstGeom>
          <a:ln>
            <a:noFill/>
          </a:ln>
          <a:extLst>
            <a:ext uri="{53640926-AAD7-44D8-BBD7-CCE9431645EC}">
              <a14:shadowObscured xmlns:a14="http://schemas.microsoft.com/office/drawing/2010/main"/>
            </a:ext>
          </a:extLst>
        </p:spPr>
      </p:pic>
      <p:sp>
        <p:nvSpPr>
          <p:cNvPr id="24" name="文本框 29"/>
          <p:cNvSpPr txBox="1"/>
          <p:nvPr/>
        </p:nvSpPr>
        <p:spPr>
          <a:xfrm>
            <a:off x="1419575" y="4942961"/>
            <a:ext cx="1881275"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sz="1600" dirty="0">
                <a:solidFill>
                  <a:srgbClr val="002060"/>
                </a:solidFill>
              </a:rPr>
              <a:t>摩擦</a:t>
            </a:r>
            <a:r>
              <a:rPr lang="zh-CN" altLang="en-US" sz="1600" dirty="0" smtClean="0">
                <a:solidFill>
                  <a:srgbClr val="002060"/>
                </a:solidFill>
              </a:rPr>
              <a:t>信号时域波形</a:t>
            </a:r>
            <a:endParaRPr lang="en-US" altLang="zh-CN" sz="1600" dirty="0" smtClean="0">
              <a:solidFill>
                <a:srgbClr val="002060"/>
              </a:solidFill>
            </a:endParaRPr>
          </a:p>
        </p:txBody>
      </p:sp>
      <p:sp>
        <p:nvSpPr>
          <p:cNvPr id="25" name="文本框 29"/>
          <p:cNvSpPr txBox="1"/>
          <p:nvPr/>
        </p:nvSpPr>
        <p:spPr>
          <a:xfrm>
            <a:off x="6118575" y="2370661"/>
            <a:ext cx="1881275" cy="352789"/>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sz="1600" dirty="0">
                <a:solidFill>
                  <a:srgbClr val="002060"/>
                </a:solidFill>
              </a:rPr>
              <a:t>摩擦</a:t>
            </a:r>
            <a:r>
              <a:rPr lang="zh-CN" altLang="en-US" sz="1600" dirty="0" smtClean="0">
                <a:solidFill>
                  <a:srgbClr val="002060"/>
                </a:solidFill>
              </a:rPr>
              <a:t>信号时频图</a:t>
            </a:r>
            <a:endParaRPr lang="en-US" altLang="zh-CN" sz="1600" dirty="0" smtClean="0">
              <a:solidFill>
                <a:srgbClr val="002060"/>
              </a:solidFill>
            </a:endParaRPr>
          </a:p>
        </p:txBody>
      </p:sp>
      <p:sp>
        <p:nvSpPr>
          <p:cNvPr id="27" name="文本框 29"/>
          <p:cNvSpPr txBox="1"/>
          <p:nvPr/>
        </p:nvSpPr>
        <p:spPr>
          <a:xfrm>
            <a:off x="611187" y="1947475"/>
            <a:ext cx="2992851"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dirty="0" smtClean="0">
                <a:solidFill>
                  <a:srgbClr val="002060"/>
                </a:solidFill>
              </a:rPr>
              <a:t>构造自动编码器的输入数据</a:t>
            </a:r>
            <a:endParaRPr lang="en-US" altLang="zh-CN" dirty="0" smtClean="0">
              <a:solidFill>
                <a:srgbClr val="002060"/>
              </a:solidFill>
            </a:endParaRPr>
          </a:p>
        </p:txBody>
      </p:sp>
      <p:cxnSp>
        <p:nvCxnSpPr>
          <p:cNvPr id="28" name="直接箭头连接符 27"/>
          <p:cNvCxnSpPr/>
          <p:nvPr/>
        </p:nvCxnSpPr>
        <p:spPr>
          <a:xfrm flipV="1">
            <a:off x="3712203" y="2078473"/>
            <a:ext cx="1513869" cy="6443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1" name="文本框 29"/>
          <p:cNvSpPr txBox="1"/>
          <p:nvPr/>
        </p:nvSpPr>
        <p:spPr>
          <a:xfrm>
            <a:off x="4089400" y="2617889"/>
            <a:ext cx="1587662"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dirty="0" smtClean="0">
                <a:solidFill>
                  <a:srgbClr val="002060"/>
                </a:solidFill>
              </a:rPr>
              <a:t>连续小波变换</a:t>
            </a:r>
            <a:endParaRPr lang="en-US" altLang="zh-CN" dirty="0" smtClean="0">
              <a:solidFill>
                <a:srgbClr val="002060"/>
              </a:solidFill>
            </a:endParaRPr>
          </a:p>
        </p:txBody>
      </p:sp>
      <p:cxnSp>
        <p:nvCxnSpPr>
          <p:cNvPr id="32" name="直接箭头连接符 31"/>
          <p:cNvCxnSpPr/>
          <p:nvPr/>
        </p:nvCxnSpPr>
        <p:spPr>
          <a:xfrm flipH="1">
            <a:off x="6893117" y="2851051"/>
            <a:ext cx="2983" cy="4830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5" name="文本框 29"/>
          <p:cNvSpPr txBox="1"/>
          <p:nvPr/>
        </p:nvSpPr>
        <p:spPr>
          <a:xfrm>
            <a:off x="6990592" y="2818202"/>
            <a:ext cx="1935692" cy="656590"/>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dirty="0" smtClean="0">
                <a:solidFill>
                  <a:srgbClr val="002060"/>
                </a:solidFill>
              </a:rPr>
              <a:t>降采样</a:t>
            </a:r>
            <a:endParaRPr lang="en-US" altLang="zh-CN" dirty="0" smtClean="0">
              <a:solidFill>
                <a:srgbClr val="002060"/>
              </a:solidFill>
            </a:endParaRPr>
          </a:p>
          <a:p>
            <a:pPr>
              <a:lnSpc>
                <a:spcPts val="2200"/>
              </a:lnSpc>
            </a:pPr>
            <a:r>
              <a:rPr lang="zh-CN" altLang="en-US" dirty="0" smtClean="0">
                <a:solidFill>
                  <a:srgbClr val="002060"/>
                </a:solidFill>
              </a:rPr>
              <a:t>取对数、归一化</a:t>
            </a:r>
            <a:endParaRPr lang="en-US" altLang="zh-CN" dirty="0" smtClean="0">
              <a:solidFill>
                <a:srgbClr val="002060"/>
              </a:solidFill>
            </a:endParaRPr>
          </a:p>
        </p:txBody>
      </p:sp>
      <p:cxnSp>
        <p:nvCxnSpPr>
          <p:cNvPr id="42" name="直接箭头连接符 41"/>
          <p:cNvCxnSpPr/>
          <p:nvPr/>
        </p:nvCxnSpPr>
        <p:spPr>
          <a:xfrm flipH="1">
            <a:off x="5179264" y="5607025"/>
            <a:ext cx="679549" cy="8772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3" name="文本框 29"/>
          <p:cNvSpPr txBox="1"/>
          <p:nvPr/>
        </p:nvSpPr>
        <p:spPr>
          <a:xfrm>
            <a:off x="4328530" y="5830749"/>
            <a:ext cx="1109402"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dirty="0">
                <a:solidFill>
                  <a:srgbClr val="002060"/>
                </a:solidFill>
              </a:rPr>
              <a:t>按</a:t>
            </a:r>
            <a:r>
              <a:rPr lang="zh-CN" altLang="en-US" dirty="0" smtClean="0">
                <a:solidFill>
                  <a:srgbClr val="002060"/>
                </a:solidFill>
              </a:rPr>
              <a:t>行展开</a:t>
            </a:r>
            <a:endParaRPr lang="en-US" altLang="zh-CN" dirty="0" smtClean="0">
              <a:solidFill>
                <a:srgbClr val="002060"/>
              </a:solidFill>
            </a:endParaRPr>
          </a:p>
        </p:txBody>
      </p:sp>
      <p:pic>
        <p:nvPicPr>
          <p:cNvPr id="37" name="图片 36"/>
          <p:cNvPicPr>
            <a:picLocks noChangeAspect="1"/>
          </p:cNvPicPr>
          <p:nvPr/>
        </p:nvPicPr>
        <p:blipFill>
          <a:blip r:embed="rId5"/>
          <a:stretch>
            <a:fillRect/>
          </a:stretch>
        </p:blipFill>
        <p:spPr>
          <a:xfrm>
            <a:off x="131535" y="6549835"/>
            <a:ext cx="8895238" cy="47619"/>
          </a:xfrm>
          <a:prstGeom prst="rect">
            <a:avLst/>
          </a:prstGeom>
        </p:spPr>
      </p:pic>
    </p:spTree>
    <p:extLst>
      <p:ext uri="{BB962C8B-B14F-4D97-AF65-F5344CB8AC3E}">
        <p14:creationId xmlns:p14="http://schemas.microsoft.com/office/powerpoint/2010/main" val="17837453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611187" y="261275"/>
            <a:ext cx="666069" cy="664458"/>
            <a:chOff x="611187" y="261275"/>
            <a:chExt cx="666069" cy="664458"/>
          </a:xfrm>
        </p:grpSpPr>
        <p:sp>
          <p:nvSpPr>
            <p:cNvPr id="9" name="矩形 8"/>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363133" y="362672"/>
            <a:ext cx="7113238" cy="461665"/>
          </a:xfrm>
          <a:prstGeom prst="rect">
            <a:avLst/>
          </a:prstGeom>
          <a:noFill/>
        </p:spPr>
        <p:txBody>
          <a:bodyPr wrap="square" rtlCol="0">
            <a:spAutoFit/>
          </a:bodyPr>
          <a:lstStyle/>
          <a:p>
            <a:r>
              <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rPr>
              <a:t>2.</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算法</a:t>
            </a: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设计</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5" name="文本框 29"/>
          <p:cNvSpPr txBox="1"/>
          <p:nvPr/>
        </p:nvSpPr>
        <p:spPr>
          <a:xfrm>
            <a:off x="611187" y="1384818"/>
            <a:ext cx="5775545"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285750" indent="-285750">
              <a:lnSpc>
                <a:spcPts val="2200"/>
              </a:lnSpc>
              <a:buFont typeface="Wingdings" panose="05000000000000000000" pitchFamily="2" charset="2"/>
              <a:buChar char="Ø"/>
            </a:pPr>
            <a:r>
              <a:rPr lang="zh-CN" altLang="en-US" dirty="0">
                <a:solidFill>
                  <a:srgbClr val="002060"/>
                </a:solidFill>
              </a:rPr>
              <a:t>断</a:t>
            </a:r>
            <a:r>
              <a:rPr lang="zh-CN" altLang="en-US" dirty="0" smtClean="0">
                <a:solidFill>
                  <a:srgbClr val="002060"/>
                </a:solidFill>
              </a:rPr>
              <a:t>丝信号的</a:t>
            </a:r>
            <a:r>
              <a:rPr lang="zh-CN" altLang="en-US" dirty="0">
                <a:solidFill>
                  <a:srgbClr val="002060"/>
                </a:solidFill>
              </a:rPr>
              <a:t>识别</a:t>
            </a:r>
            <a:endParaRPr lang="en-US" altLang="zh-CN" dirty="0" smtClean="0">
              <a:solidFill>
                <a:srgbClr val="002060"/>
              </a:solidFill>
            </a:endParaRPr>
          </a:p>
        </p:txBody>
      </p:sp>
      <p:sp>
        <p:nvSpPr>
          <p:cNvPr id="27" name="文本框 29"/>
          <p:cNvSpPr txBox="1"/>
          <p:nvPr/>
        </p:nvSpPr>
        <p:spPr>
          <a:xfrm>
            <a:off x="611187" y="1947475"/>
            <a:ext cx="2992851"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dirty="0" smtClean="0">
                <a:solidFill>
                  <a:srgbClr val="002060"/>
                </a:solidFill>
              </a:rPr>
              <a:t>自动编码器的输入输出</a:t>
            </a:r>
            <a:endParaRPr lang="en-US" altLang="zh-CN" dirty="0" smtClean="0">
              <a:solidFill>
                <a:srgbClr val="002060"/>
              </a:solidFill>
            </a:endParaRPr>
          </a:p>
        </p:txBody>
      </p:sp>
      <p:pic>
        <p:nvPicPr>
          <p:cNvPr id="37" name="图片 36"/>
          <p:cNvPicPr>
            <a:picLocks noChangeAspect="1"/>
          </p:cNvPicPr>
          <p:nvPr/>
        </p:nvPicPr>
        <p:blipFill>
          <a:blip r:embed="rId3"/>
          <a:stretch>
            <a:fillRect/>
          </a:stretch>
        </p:blipFill>
        <p:spPr>
          <a:xfrm>
            <a:off x="117468" y="2442073"/>
            <a:ext cx="8895238" cy="47619"/>
          </a:xfrm>
          <a:prstGeom prst="rect">
            <a:avLst/>
          </a:prstGeom>
        </p:spPr>
      </p:pic>
      <p:sp>
        <p:nvSpPr>
          <p:cNvPr id="20" name="文本框 29"/>
          <p:cNvSpPr txBox="1"/>
          <p:nvPr/>
        </p:nvSpPr>
        <p:spPr>
          <a:xfrm>
            <a:off x="141797" y="2426183"/>
            <a:ext cx="1109402" cy="35888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en-US" altLang="zh-CN" i="1" dirty="0">
                <a:solidFill>
                  <a:srgbClr val="002060"/>
                </a:solidFill>
                <a:latin typeface="Times New Roman" panose="02020603050405020304" pitchFamily="18" charset="0"/>
                <a:cs typeface="Times New Roman" panose="02020603050405020304" pitchFamily="18" charset="0"/>
              </a:rPr>
              <a:t>x</a:t>
            </a:r>
            <a:r>
              <a:rPr lang="en-US" altLang="zh-CN" baseline="-25000" dirty="0" smtClean="0">
                <a:solidFill>
                  <a:srgbClr val="002060"/>
                </a:solidFill>
                <a:latin typeface="Times New Roman" panose="02020603050405020304" pitchFamily="18" charset="0"/>
                <a:cs typeface="Times New Roman" panose="02020603050405020304" pitchFamily="18" charset="0"/>
              </a:rPr>
              <a:t>1</a:t>
            </a:r>
            <a:r>
              <a:rPr lang="en-US" altLang="zh-CN" dirty="0" smtClean="0">
                <a:solidFill>
                  <a:srgbClr val="002060"/>
                </a:solidFill>
                <a:latin typeface="Times New Roman" panose="02020603050405020304" pitchFamily="18" charset="0"/>
                <a:cs typeface="Times New Roman" panose="02020603050405020304" pitchFamily="18" charset="0"/>
              </a:rPr>
              <a:t> </a:t>
            </a:r>
            <a:r>
              <a:rPr lang="en-US" altLang="zh-CN" i="1" dirty="0" smtClean="0">
                <a:solidFill>
                  <a:srgbClr val="002060"/>
                </a:solidFill>
                <a:latin typeface="Times New Roman" panose="02020603050405020304" pitchFamily="18" charset="0"/>
                <a:cs typeface="Times New Roman" panose="02020603050405020304" pitchFamily="18" charset="0"/>
              </a:rPr>
              <a:t>x</a:t>
            </a:r>
            <a:r>
              <a:rPr lang="en-US" altLang="zh-CN" baseline="-25000" dirty="0" smtClean="0">
                <a:solidFill>
                  <a:srgbClr val="002060"/>
                </a:solidFill>
                <a:latin typeface="Times New Roman" panose="02020603050405020304" pitchFamily="18" charset="0"/>
                <a:cs typeface="Times New Roman" panose="02020603050405020304" pitchFamily="18" charset="0"/>
              </a:rPr>
              <a:t>2</a:t>
            </a:r>
            <a:r>
              <a:rPr lang="en-US" altLang="zh-CN" dirty="0" smtClean="0">
                <a:solidFill>
                  <a:srgbClr val="002060"/>
                </a:solidFill>
                <a:latin typeface="Times New Roman" panose="02020603050405020304" pitchFamily="18" charset="0"/>
                <a:cs typeface="Times New Roman" panose="02020603050405020304" pitchFamily="18" charset="0"/>
              </a:rPr>
              <a:t> </a:t>
            </a:r>
            <a:r>
              <a:rPr lang="en-US" altLang="zh-CN" i="1" dirty="0" smtClean="0">
                <a:solidFill>
                  <a:srgbClr val="002060"/>
                </a:solidFill>
                <a:latin typeface="Times New Roman" panose="02020603050405020304" pitchFamily="18" charset="0"/>
                <a:cs typeface="Times New Roman" panose="02020603050405020304" pitchFamily="18" charset="0"/>
              </a:rPr>
              <a:t>x</a:t>
            </a:r>
            <a:r>
              <a:rPr lang="en-US" altLang="zh-CN" baseline="-25000" dirty="0" smtClean="0">
                <a:solidFill>
                  <a:srgbClr val="002060"/>
                </a:solidFill>
                <a:latin typeface="Times New Roman" panose="02020603050405020304" pitchFamily="18" charset="0"/>
                <a:cs typeface="Times New Roman" panose="02020603050405020304" pitchFamily="18" charset="0"/>
              </a:rPr>
              <a:t>3</a:t>
            </a:r>
          </a:p>
        </p:txBody>
      </p:sp>
      <p:sp>
        <p:nvSpPr>
          <p:cNvPr id="26" name="文本框 29"/>
          <p:cNvSpPr txBox="1"/>
          <p:nvPr/>
        </p:nvSpPr>
        <p:spPr>
          <a:xfrm>
            <a:off x="1632165" y="2353506"/>
            <a:ext cx="548331"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en-US" altLang="zh-CN" baseline="-25000" dirty="0" smtClean="0">
                <a:solidFill>
                  <a:srgbClr val="002060"/>
                </a:solidFill>
                <a:latin typeface="Times New Roman" panose="02020603050405020304" pitchFamily="18" charset="0"/>
                <a:cs typeface="Times New Roman" panose="02020603050405020304" pitchFamily="18" charset="0"/>
              </a:rPr>
              <a:t>…</a:t>
            </a:r>
          </a:p>
        </p:txBody>
      </p:sp>
      <p:sp>
        <p:nvSpPr>
          <p:cNvPr id="29" name="文本框 29"/>
          <p:cNvSpPr txBox="1"/>
          <p:nvPr/>
        </p:nvSpPr>
        <p:spPr>
          <a:xfrm>
            <a:off x="2924442" y="2353506"/>
            <a:ext cx="548331"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en-US" altLang="zh-CN" baseline="-25000" dirty="0" smtClean="0">
                <a:solidFill>
                  <a:srgbClr val="002060"/>
                </a:solidFill>
                <a:latin typeface="Times New Roman" panose="02020603050405020304" pitchFamily="18" charset="0"/>
                <a:cs typeface="Times New Roman" panose="02020603050405020304" pitchFamily="18" charset="0"/>
              </a:rPr>
              <a:t>…</a:t>
            </a:r>
          </a:p>
        </p:txBody>
      </p:sp>
      <p:sp>
        <p:nvSpPr>
          <p:cNvPr id="30" name="文本框 29"/>
          <p:cNvSpPr txBox="1"/>
          <p:nvPr/>
        </p:nvSpPr>
        <p:spPr>
          <a:xfrm>
            <a:off x="4133868" y="2353506"/>
            <a:ext cx="548331"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en-US" altLang="zh-CN" baseline="-25000" dirty="0" smtClean="0">
                <a:solidFill>
                  <a:srgbClr val="002060"/>
                </a:solidFill>
                <a:latin typeface="Times New Roman" panose="02020603050405020304" pitchFamily="18" charset="0"/>
                <a:cs typeface="Times New Roman" panose="02020603050405020304" pitchFamily="18" charset="0"/>
              </a:rPr>
              <a:t>…</a:t>
            </a:r>
          </a:p>
        </p:txBody>
      </p:sp>
      <p:sp>
        <p:nvSpPr>
          <p:cNvPr id="33" name="文本框 29"/>
          <p:cNvSpPr txBox="1"/>
          <p:nvPr/>
        </p:nvSpPr>
        <p:spPr>
          <a:xfrm>
            <a:off x="5327673" y="2353506"/>
            <a:ext cx="548331"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en-US" altLang="zh-CN" baseline="-25000" dirty="0" smtClean="0">
                <a:solidFill>
                  <a:srgbClr val="002060"/>
                </a:solidFill>
                <a:latin typeface="Times New Roman" panose="02020603050405020304" pitchFamily="18" charset="0"/>
                <a:cs typeface="Times New Roman" panose="02020603050405020304" pitchFamily="18" charset="0"/>
              </a:rPr>
              <a:t>…</a:t>
            </a:r>
          </a:p>
        </p:txBody>
      </p:sp>
      <p:sp>
        <p:nvSpPr>
          <p:cNvPr id="34" name="文本框 29"/>
          <p:cNvSpPr txBox="1"/>
          <p:nvPr/>
        </p:nvSpPr>
        <p:spPr>
          <a:xfrm>
            <a:off x="6443004" y="2353505"/>
            <a:ext cx="548331"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en-US" altLang="zh-CN" baseline="-25000" dirty="0" smtClean="0">
                <a:solidFill>
                  <a:srgbClr val="002060"/>
                </a:solidFill>
                <a:latin typeface="Times New Roman" panose="02020603050405020304" pitchFamily="18" charset="0"/>
                <a:cs typeface="Times New Roman" panose="02020603050405020304" pitchFamily="18" charset="0"/>
              </a:rPr>
              <a:t>…</a:t>
            </a:r>
          </a:p>
        </p:txBody>
      </p:sp>
      <p:sp>
        <p:nvSpPr>
          <p:cNvPr id="36" name="文本框 29"/>
          <p:cNvSpPr txBox="1"/>
          <p:nvPr/>
        </p:nvSpPr>
        <p:spPr>
          <a:xfrm>
            <a:off x="7735281" y="2426182"/>
            <a:ext cx="1510317"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en-US" altLang="zh-CN" i="1" dirty="0" smtClean="0">
                <a:solidFill>
                  <a:srgbClr val="002060"/>
                </a:solidFill>
                <a:latin typeface="Times New Roman" panose="02020603050405020304" pitchFamily="18" charset="0"/>
                <a:cs typeface="Times New Roman" panose="02020603050405020304" pitchFamily="18" charset="0"/>
              </a:rPr>
              <a:t>x</a:t>
            </a:r>
            <a:r>
              <a:rPr lang="en-US" altLang="zh-CN" baseline="-25000" dirty="0" smtClean="0">
                <a:solidFill>
                  <a:srgbClr val="002060"/>
                </a:solidFill>
                <a:latin typeface="Times New Roman" panose="02020603050405020304" pitchFamily="18" charset="0"/>
                <a:cs typeface="Times New Roman" panose="02020603050405020304" pitchFamily="18" charset="0"/>
              </a:rPr>
              <a:t>398</a:t>
            </a:r>
            <a:r>
              <a:rPr lang="en-US" altLang="zh-CN" dirty="0" smtClean="0">
                <a:solidFill>
                  <a:srgbClr val="002060"/>
                </a:solidFill>
                <a:latin typeface="Times New Roman" panose="02020603050405020304" pitchFamily="18" charset="0"/>
                <a:cs typeface="Times New Roman" panose="02020603050405020304" pitchFamily="18" charset="0"/>
              </a:rPr>
              <a:t> </a:t>
            </a:r>
            <a:r>
              <a:rPr lang="en-US" altLang="zh-CN" i="1" dirty="0" smtClean="0">
                <a:solidFill>
                  <a:srgbClr val="002060"/>
                </a:solidFill>
                <a:latin typeface="Times New Roman" panose="02020603050405020304" pitchFamily="18" charset="0"/>
                <a:cs typeface="Times New Roman" panose="02020603050405020304" pitchFamily="18" charset="0"/>
              </a:rPr>
              <a:t>x</a:t>
            </a:r>
            <a:r>
              <a:rPr lang="en-US" altLang="zh-CN" baseline="-25000" dirty="0" smtClean="0">
                <a:solidFill>
                  <a:srgbClr val="002060"/>
                </a:solidFill>
                <a:latin typeface="Times New Roman" panose="02020603050405020304" pitchFamily="18" charset="0"/>
                <a:cs typeface="Times New Roman" panose="02020603050405020304" pitchFamily="18" charset="0"/>
              </a:rPr>
              <a:t>399</a:t>
            </a:r>
            <a:r>
              <a:rPr lang="en-US" altLang="zh-CN" dirty="0" smtClean="0">
                <a:solidFill>
                  <a:srgbClr val="002060"/>
                </a:solidFill>
                <a:latin typeface="Times New Roman" panose="02020603050405020304" pitchFamily="18" charset="0"/>
                <a:cs typeface="Times New Roman" panose="02020603050405020304" pitchFamily="18" charset="0"/>
              </a:rPr>
              <a:t> </a:t>
            </a:r>
            <a:r>
              <a:rPr lang="en-US" altLang="zh-CN" i="1" dirty="0" smtClean="0">
                <a:solidFill>
                  <a:srgbClr val="002060"/>
                </a:solidFill>
                <a:latin typeface="Times New Roman" panose="02020603050405020304" pitchFamily="18" charset="0"/>
                <a:cs typeface="Times New Roman" panose="02020603050405020304" pitchFamily="18" charset="0"/>
              </a:rPr>
              <a:t>x</a:t>
            </a:r>
            <a:r>
              <a:rPr lang="en-US" altLang="zh-CN" baseline="-25000" dirty="0" smtClean="0">
                <a:solidFill>
                  <a:srgbClr val="002060"/>
                </a:solidFill>
                <a:latin typeface="Times New Roman" panose="02020603050405020304" pitchFamily="18" charset="0"/>
                <a:cs typeface="Times New Roman" panose="02020603050405020304" pitchFamily="18" charset="0"/>
              </a:rPr>
              <a:t>400</a:t>
            </a:r>
          </a:p>
        </p:txBody>
      </p:sp>
      <p:sp>
        <p:nvSpPr>
          <p:cNvPr id="38" name="椭圆 37"/>
          <p:cNvSpPr/>
          <p:nvPr/>
        </p:nvSpPr>
        <p:spPr>
          <a:xfrm>
            <a:off x="3052691" y="3083092"/>
            <a:ext cx="907840" cy="2756538"/>
          </a:xfrm>
          <a:prstGeom prst="ellipse">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cxnSp>
        <p:nvCxnSpPr>
          <p:cNvPr id="39" name="直接箭头连接符 38"/>
          <p:cNvCxnSpPr/>
          <p:nvPr/>
        </p:nvCxnSpPr>
        <p:spPr>
          <a:xfrm flipH="1">
            <a:off x="3784209" y="2785064"/>
            <a:ext cx="892133" cy="4710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aphicFrame>
        <p:nvGraphicFramePr>
          <p:cNvPr id="40" name="对象 39"/>
          <p:cNvGraphicFramePr>
            <a:graphicFrameLocks noChangeAspect="1"/>
          </p:cNvGraphicFramePr>
          <p:nvPr>
            <p:extLst>
              <p:ext uri="{D42A27DB-BD31-4B8C-83A1-F6EECF244321}">
                <p14:modId xmlns:p14="http://schemas.microsoft.com/office/powerpoint/2010/main" val="2695011131"/>
              </p:ext>
            </p:extLst>
          </p:nvPr>
        </p:nvGraphicFramePr>
        <p:xfrm>
          <a:off x="2561462" y="3288447"/>
          <a:ext cx="4083779" cy="2655637"/>
        </p:xfrm>
        <a:graphic>
          <a:graphicData uri="http://schemas.openxmlformats.org/presentationml/2006/ole">
            <mc:AlternateContent xmlns:mc="http://schemas.openxmlformats.org/markup-compatibility/2006">
              <mc:Choice xmlns:v="urn:schemas-microsoft-com:vml" Requires="v">
                <p:oleObj spid="_x0000_s106552" name="Visio" r:id="rId4" imgW="4114717" imgH="2685991" progId="Visio.Drawing.15">
                  <p:embed/>
                </p:oleObj>
              </mc:Choice>
              <mc:Fallback>
                <p:oleObj name="Visio" r:id="rId4" imgW="4114717" imgH="2685991" progId="Visio.Drawing.15">
                  <p:embed/>
                  <p:pic>
                    <p:nvPicPr>
                      <p:cNvPr id="42" name="对象 41"/>
                      <p:cNvPicPr>
                        <a:picLocks noChangeAspect="1" noChangeArrowheads="1"/>
                      </p:cNvPicPr>
                      <p:nvPr/>
                    </p:nvPicPr>
                    <p:blipFill>
                      <a:blip r:embed="rId5"/>
                      <a:srcRect/>
                      <a:stretch>
                        <a:fillRect/>
                      </a:stretch>
                    </p:blipFill>
                    <p:spPr bwMode="auto">
                      <a:xfrm>
                        <a:off x="2561462" y="3288447"/>
                        <a:ext cx="4083779" cy="2655637"/>
                      </a:xfrm>
                      <a:prstGeom prst="rect">
                        <a:avLst/>
                      </a:prstGeom>
                      <a:noFill/>
                    </p:spPr>
                  </p:pic>
                </p:oleObj>
              </mc:Fallback>
            </mc:AlternateContent>
          </a:graphicData>
        </a:graphic>
      </p:graphicFrame>
      <p:pic>
        <p:nvPicPr>
          <p:cNvPr id="2" name="图片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468" y="6419399"/>
            <a:ext cx="8952381" cy="57143"/>
          </a:xfrm>
          <a:prstGeom prst="rect">
            <a:avLst/>
          </a:prstGeom>
        </p:spPr>
      </p:pic>
      <p:sp>
        <p:nvSpPr>
          <p:cNvPr id="21" name="椭圆 20"/>
          <p:cNvSpPr/>
          <p:nvPr/>
        </p:nvSpPr>
        <p:spPr>
          <a:xfrm>
            <a:off x="5218258" y="3083092"/>
            <a:ext cx="907840" cy="2756538"/>
          </a:xfrm>
          <a:prstGeom prst="ellipse">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22" name="文本框 29"/>
          <p:cNvSpPr txBox="1"/>
          <p:nvPr/>
        </p:nvSpPr>
        <p:spPr>
          <a:xfrm>
            <a:off x="141797" y="6444059"/>
            <a:ext cx="1109402"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en-US" altLang="zh-CN" i="1" dirty="0" smtClean="0">
                <a:solidFill>
                  <a:srgbClr val="002060"/>
                </a:solidFill>
                <a:latin typeface="Times New Roman" panose="02020603050405020304" pitchFamily="18" charset="0"/>
                <a:cs typeface="Times New Roman" panose="02020603050405020304" pitchFamily="18" charset="0"/>
              </a:rPr>
              <a:t>y</a:t>
            </a:r>
            <a:r>
              <a:rPr lang="en-US" altLang="zh-CN" baseline="-25000" dirty="0" smtClean="0">
                <a:solidFill>
                  <a:srgbClr val="002060"/>
                </a:solidFill>
                <a:latin typeface="Times New Roman" panose="02020603050405020304" pitchFamily="18" charset="0"/>
                <a:cs typeface="Times New Roman" panose="02020603050405020304" pitchFamily="18" charset="0"/>
              </a:rPr>
              <a:t>1</a:t>
            </a:r>
            <a:r>
              <a:rPr lang="en-US" altLang="zh-CN" dirty="0" smtClean="0">
                <a:solidFill>
                  <a:srgbClr val="002060"/>
                </a:solidFill>
                <a:latin typeface="Times New Roman" panose="02020603050405020304" pitchFamily="18" charset="0"/>
                <a:cs typeface="Times New Roman" panose="02020603050405020304" pitchFamily="18" charset="0"/>
              </a:rPr>
              <a:t> </a:t>
            </a:r>
            <a:r>
              <a:rPr lang="en-US" altLang="zh-CN" i="1" dirty="0" smtClean="0">
                <a:solidFill>
                  <a:srgbClr val="002060"/>
                </a:solidFill>
                <a:latin typeface="Times New Roman" panose="02020603050405020304" pitchFamily="18" charset="0"/>
                <a:cs typeface="Times New Roman" panose="02020603050405020304" pitchFamily="18" charset="0"/>
              </a:rPr>
              <a:t>y</a:t>
            </a:r>
            <a:r>
              <a:rPr lang="en-US" altLang="zh-CN" baseline="-25000" dirty="0" smtClean="0">
                <a:solidFill>
                  <a:srgbClr val="002060"/>
                </a:solidFill>
                <a:latin typeface="Times New Roman" panose="02020603050405020304" pitchFamily="18" charset="0"/>
                <a:cs typeface="Times New Roman" panose="02020603050405020304" pitchFamily="18" charset="0"/>
              </a:rPr>
              <a:t>2</a:t>
            </a:r>
            <a:r>
              <a:rPr lang="en-US" altLang="zh-CN" dirty="0" smtClean="0">
                <a:solidFill>
                  <a:srgbClr val="002060"/>
                </a:solidFill>
                <a:latin typeface="Times New Roman" panose="02020603050405020304" pitchFamily="18" charset="0"/>
                <a:cs typeface="Times New Roman" panose="02020603050405020304" pitchFamily="18" charset="0"/>
              </a:rPr>
              <a:t> </a:t>
            </a:r>
            <a:r>
              <a:rPr lang="en-US" altLang="zh-CN" i="1" dirty="0" smtClean="0">
                <a:solidFill>
                  <a:srgbClr val="002060"/>
                </a:solidFill>
                <a:latin typeface="Times New Roman" panose="02020603050405020304" pitchFamily="18" charset="0"/>
                <a:cs typeface="Times New Roman" panose="02020603050405020304" pitchFamily="18" charset="0"/>
              </a:rPr>
              <a:t>y</a:t>
            </a:r>
            <a:r>
              <a:rPr lang="en-US" altLang="zh-CN" baseline="-25000" dirty="0" smtClean="0">
                <a:solidFill>
                  <a:srgbClr val="002060"/>
                </a:solidFill>
                <a:latin typeface="Times New Roman" panose="02020603050405020304" pitchFamily="18" charset="0"/>
                <a:cs typeface="Times New Roman" panose="02020603050405020304" pitchFamily="18" charset="0"/>
              </a:rPr>
              <a:t>3</a:t>
            </a:r>
          </a:p>
        </p:txBody>
      </p:sp>
      <p:sp>
        <p:nvSpPr>
          <p:cNvPr id="23" name="文本框 29"/>
          <p:cNvSpPr txBox="1"/>
          <p:nvPr/>
        </p:nvSpPr>
        <p:spPr>
          <a:xfrm>
            <a:off x="1632165" y="6371382"/>
            <a:ext cx="548331"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en-US" altLang="zh-CN" baseline="-25000" dirty="0" smtClean="0">
                <a:solidFill>
                  <a:srgbClr val="002060"/>
                </a:solidFill>
                <a:latin typeface="Times New Roman" panose="02020603050405020304" pitchFamily="18" charset="0"/>
                <a:cs typeface="Times New Roman" panose="02020603050405020304" pitchFamily="18" charset="0"/>
              </a:rPr>
              <a:t>…</a:t>
            </a:r>
          </a:p>
        </p:txBody>
      </p:sp>
      <p:sp>
        <p:nvSpPr>
          <p:cNvPr id="24" name="文本框 29"/>
          <p:cNvSpPr txBox="1"/>
          <p:nvPr/>
        </p:nvSpPr>
        <p:spPr>
          <a:xfrm>
            <a:off x="2924442" y="6371382"/>
            <a:ext cx="548331"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en-US" altLang="zh-CN" baseline="-25000" dirty="0" smtClean="0">
                <a:solidFill>
                  <a:srgbClr val="002060"/>
                </a:solidFill>
                <a:latin typeface="Times New Roman" panose="02020603050405020304" pitchFamily="18" charset="0"/>
                <a:cs typeface="Times New Roman" panose="02020603050405020304" pitchFamily="18" charset="0"/>
              </a:rPr>
              <a:t>…</a:t>
            </a:r>
          </a:p>
        </p:txBody>
      </p:sp>
      <p:sp>
        <p:nvSpPr>
          <p:cNvPr id="25" name="文本框 24"/>
          <p:cNvSpPr txBox="1"/>
          <p:nvPr/>
        </p:nvSpPr>
        <p:spPr>
          <a:xfrm>
            <a:off x="4133868" y="6371382"/>
            <a:ext cx="548331"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en-US" altLang="zh-CN" baseline="-25000" dirty="0" smtClean="0">
                <a:solidFill>
                  <a:srgbClr val="002060"/>
                </a:solidFill>
                <a:latin typeface="Times New Roman" panose="02020603050405020304" pitchFamily="18" charset="0"/>
                <a:cs typeface="Times New Roman" panose="02020603050405020304" pitchFamily="18" charset="0"/>
              </a:rPr>
              <a:t>…</a:t>
            </a:r>
          </a:p>
        </p:txBody>
      </p:sp>
      <p:sp>
        <p:nvSpPr>
          <p:cNvPr id="28" name="文本框 29"/>
          <p:cNvSpPr txBox="1"/>
          <p:nvPr/>
        </p:nvSpPr>
        <p:spPr>
          <a:xfrm>
            <a:off x="5327673" y="6371382"/>
            <a:ext cx="548331"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en-US" altLang="zh-CN" baseline="-25000" dirty="0" smtClean="0">
                <a:solidFill>
                  <a:srgbClr val="002060"/>
                </a:solidFill>
                <a:latin typeface="Times New Roman" panose="02020603050405020304" pitchFamily="18" charset="0"/>
                <a:cs typeface="Times New Roman" panose="02020603050405020304" pitchFamily="18" charset="0"/>
              </a:rPr>
              <a:t>…</a:t>
            </a:r>
          </a:p>
        </p:txBody>
      </p:sp>
      <p:sp>
        <p:nvSpPr>
          <p:cNvPr id="31" name="文本框 29"/>
          <p:cNvSpPr txBox="1"/>
          <p:nvPr/>
        </p:nvSpPr>
        <p:spPr>
          <a:xfrm>
            <a:off x="6443004" y="6371381"/>
            <a:ext cx="548331"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en-US" altLang="zh-CN" baseline="-25000" dirty="0" smtClean="0">
                <a:solidFill>
                  <a:srgbClr val="002060"/>
                </a:solidFill>
                <a:latin typeface="Times New Roman" panose="02020603050405020304" pitchFamily="18" charset="0"/>
                <a:cs typeface="Times New Roman" panose="02020603050405020304" pitchFamily="18" charset="0"/>
              </a:rPr>
              <a:t>…</a:t>
            </a:r>
          </a:p>
        </p:txBody>
      </p:sp>
      <p:sp>
        <p:nvSpPr>
          <p:cNvPr id="32" name="文本框 29"/>
          <p:cNvSpPr txBox="1"/>
          <p:nvPr/>
        </p:nvSpPr>
        <p:spPr>
          <a:xfrm>
            <a:off x="7735281" y="6444058"/>
            <a:ext cx="1510317"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en-US" altLang="zh-CN" i="1" dirty="0" smtClean="0">
                <a:solidFill>
                  <a:srgbClr val="002060"/>
                </a:solidFill>
                <a:latin typeface="Times New Roman" panose="02020603050405020304" pitchFamily="18" charset="0"/>
                <a:cs typeface="Times New Roman" panose="02020603050405020304" pitchFamily="18" charset="0"/>
              </a:rPr>
              <a:t>y</a:t>
            </a:r>
            <a:r>
              <a:rPr lang="en-US" altLang="zh-CN" baseline="-25000" dirty="0" smtClean="0">
                <a:solidFill>
                  <a:srgbClr val="002060"/>
                </a:solidFill>
                <a:latin typeface="Times New Roman" panose="02020603050405020304" pitchFamily="18" charset="0"/>
                <a:cs typeface="Times New Roman" panose="02020603050405020304" pitchFamily="18" charset="0"/>
              </a:rPr>
              <a:t>398</a:t>
            </a:r>
            <a:r>
              <a:rPr lang="en-US" altLang="zh-CN" dirty="0" smtClean="0">
                <a:solidFill>
                  <a:srgbClr val="002060"/>
                </a:solidFill>
                <a:latin typeface="Times New Roman" panose="02020603050405020304" pitchFamily="18" charset="0"/>
                <a:cs typeface="Times New Roman" panose="02020603050405020304" pitchFamily="18" charset="0"/>
              </a:rPr>
              <a:t> </a:t>
            </a:r>
            <a:r>
              <a:rPr lang="en-US" altLang="zh-CN" i="1" dirty="0" smtClean="0">
                <a:solidFill>
                  <a:srgbClr val="002060"/>
                </a:solidFill>
                <a:latin typeface="Times New Roman" panose="02020603050405020304" pitchFamily="18" charset="0"/>
                <a:cs typeface="Times New Roman" panose="02020603050405020304" pitchFamily="18" charset="0"/>
              </a:rPr>
              <a:t>y</a:t>
            </a:r>
            <a:r>
              <a:rPr lang="en-US" altLang="zh-CN" baseline="-25000" dirty="0" smtClean="0">
                <a:solidFill>
                  <a:srgbClr val="002060"/>
                </a:solidFill>
                <a:latin typeface="Times New Roman" panose="02020603050405020304" pitchFamily="18" charset="0"/>
                <a:cs typeface="Times New Roman" panose="02020603050405020304" pitchFamily="18" charset="0"/>
              </a:rPr>
              <a:t>399</a:t>
            </a:r>
            <a:r>
              <a:rPr lang="en-US" altLang="zh-CN" dirty="0" smtClean="0">
                <a:solidFill>
                  <a:srgbClr val="002060"/>
                </a:solidFill>
                <a:latin typeface="Times New Roman" panose="02020603050405020304" pitchFamily="18" charset="0"/>
                <a:cs typeface="Times New Roman" panose="02020603050405020304" pitchFamily="18" charset="0"/>
              </a:rPr>
              <a:t> </a:t>
            </a:r>
            <a:r>
              <a:rPr lang="en-US" altLang="zh-CN" i="1" dirty="0" smtClean="0">
                <a:solidFill>
                  <a:srgbClr val="002060"/>
                </a:solidFill>
                <a:latin typeface="Times New Roman" panose="02020603050405020304" pitchFamily="18" charset="0"/>
                <a:cs typeface="Times New Roman" panose="02020603050405020304" pitchFamily="18" charset="0"/>
              </a:rPr>
              <a:t>y</a:t>
            </a:r>
            <a:r>
              <a:rPr lang="en-US" altLang="zh-CN" baseline="-25000" dirty="0" smtClean="0">
                <a:solidFill>
                  <a:srgbClr val="002060"/>
                </a:solidFill>
                <a:latin typeface="Times New Roman" panose="02020603050405020304" pitchFamily="18" charset="0"/>
                <a:cs typeface="Times New Roman" panose="02020603050405020304" pitchFamily="18" charset="0"/>
              </a:rPr>
              <a:t>400</a:t>
            </a:r>
          </a:p>
        </p:txBody>
      </p:sp>
      <p:cxnSp>
        <p:nvCxnSpPr>
          <p:cNvPr id="35" name="直接箭头连接符 34"/>
          <p:cNvCxnSpPr/>
          <p:nvPr/>
        </p:nvCxnSpPr>
        <p:spPr>
          <a:xfrm flipH="1">
            <a:off x="4603351" y="5843942"/>
            <a:ext cx="892133" cy="4710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7" cstate="print">
            <a:extLst>
              <a:ext uri="{28A0092B-C50C-407E-A947-70E740481C1C}">
                <a14:useLocalDpi xmlns:a14="http://schemas.microsoft.com/office/drawing/2010/main" val="0"/>
              </a:ext>
            </a:extLst>
          </a:blip>
          <a:srcRect l="37500" t="11619" r="34616" b="52163"/>
          <a:stretch/>
        </p:blipFill>
        <p:spPr>
          <a:xfrm>
            <a:off x="4244152" y="357826"/>
            <a:ext cx="1631852" cy="1589649"/>
          </a:xfrm>
          <a:prstGeom prst="rect">
            <a:avLst/>
          </a:prstGeom>
        </p:spPr>
      </p:pic>
      <p:pic>
        <p:nvPicPr>
          <p:cNvPr id="4" name="图片 3"/>
          <p:cNvPicPr>
            <a:picLocks noChangeAspect="1"/>
          </p:cNvPicPr>
          <p:nvPr/>
        </p:nvPicPr>
        <p:blipFill rotWithShape="1">
          <a:blip r:embed="rId7" cstate="print">
            <a:extLst>
              <a:ext uri="{28A0092B-C50C-407E-A947-70E740481C1C}">
                <a14:useLocalDpi xmlns:a14="http://schemas.microsoft.com/office/drawing/2010/main" val="0"/>
              </a:ext>
            </a:extLst>
          </a:blip>
          <a:srcRect l="37500" t="52965" r="35096" b="10497"/>
          <a:stretch/>
        </p:blipFill>
        <p:spPr>
          <a:xfrm>
            <a:off x="7171312" y="343758"/>
            <a:ext cx="1603717" cy="1603717"/>
          </a:xfrm>
          <a:prstGeom prst="rect">
            <a:avLst/>
          </a:prstGeom>
        </p:spPr>
      </p:pic>
      <p:cxnSp>
        <p:nvCxnSpPr>
          <p:cNvPr id="43" name="直接箭头连接符 42"/>
          <p:cNvCxnSpPr/>
          <p:nvPr/>
        </p:nvCxnSpPr>
        <p:spPr>
          <a:xfrm flipV="1">
            <a:off x="5905660" y="1178286"/>
            <a:ext cx="1238090" cy="11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0" name="文本框 29"/>
          <p:cNvSpPr txBox="1"/>
          <p:nvPr/>
        </p:nvSpPr>
        <p:spPr>
          <a:xfrm>
            <a:off x="5809447" y="810803"/>
            <a:ext cx="1447209"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dirty="0" smtClean="0">
                <a:solidFill>
                  <a:srgbClr val="002060"/>
                </a:solidFill>
              </a:rPr>
              <a:t>自动编码器</a:t>
            </a:r>
            <a:endParaRPr lang="en-US" altLang="zh-CN" dirty="0" smtClean="0">
              <a:solidFill>
                <a:srgbClr val="002060"/>
              </a:solidFill>
            </a:endParaRPr>
          </a:p>
        </p:txBody>
      </p:sp>
    </p:spTree>
    <p:extLst>
      <p:ext uri="{BB962C8B-B14F-4D97-AF65-F5344CB8AC3E}">
        <p14:creationId xmlns:p14="http://schemas.microsoft.com/office/powerpoint/2010/main" val="324192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additive="base">
                                        <p:cTn id="15" dur="500" fill="hold"/>
                                        <p:tgtEl>
                                          <p:spTgt spid="50"/>
                                        </p:tgtEl>
                                        <p:attrNameLst>
                                          <p:attrName>ppt_x</p:attrName>
                                        </p:attrNameLst>
                                      </p:cBhvr>
                                      <p:tavLst>
                                        <p:tav tm="0">
                                          <p:val>
                                            <p:strVal val="#ppt_x"/>
                                          </p:val>
                                        </p:tav>
                                        <p:tav tm="100000">
                                          <p:val>
                                            <p:strVal val="#ppt_x"/>
                                          </p:val>
                                        </p:tav>
                                      </p:tavLst>
                                    </p:anim>
                                    <p:anim calcmode="lin" valueType="num">
                                      <p:cBhvr additive="base">
                                        <p:cTn id="16" dur="500" fill="hold"/>
                                        <p:tgtEl>
                                          <p:spTgt spid="5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500" fill="hold"/>
                                        <p:tgtEl>
                                          <p:spTgt spid="43"/>
                                        </p:tgtEl>
                                        <p:attrNameLst>
                                          <p:attrName>ppt_x</p:attrName>
                                        </p:attrNameLst>
                                      </p:cBhvr>
                                      <p:tavLst>
                                        <p:tav tm="0">
                                          <p:val>
                                            <p:strVal val="#ppt_x"/>
                                          </p:val>
                                        </p:tav>
                                        <p:tav tm="100000">
                                          <p:val>
                                            <p:strVal val="#ppt_x"/>
                                          </p:val>
                                        </p:tav>
                                      </p:tavLst>
                                    </p:anim>
                                    <p:anim calcmode="lin" valueType="num">
                                      <p:cBhvr additive="base">
                                        <p:cTn id="20"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611187" y="261275"/>
            <a:ext cx="666069" cy="664458"/>
            <a:chOff x="611187" y="261275"/>
            <a:chExt cx="666069" cy="664458"/>
          </a:xfrm>
        </p:grpSpPr>
        <p:sp>
          <p:nvSpPr>
            <p:cNvPr id="9" name="矩形 8"/>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419575" y="362672"/>
            <a:ext cx="7113238" cy="461665"/>
          </a:xfrm>
          <a:prstGeom prst="rect">
            <a:avLst/>
          </a:prstGeom>
          <a:noFill/>
        </p:spPr>
        <p:txBody>
          <a:bodyPr wrap="square" rtlCol="0">
            <a:spAutoFit/>
          </a:bodyPr>
          <a:lstStyle/>
          <a:p>
            <a:r>
              <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rPr>
              <a:t>2.</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算法</a:t>
            </a: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设计</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5" name="文本框 29"/>
          <p:cNvSpPr txBox="1"/>
          <p:nvPr/>
        </p:nvSpPr>
        <p:spPr>
          <a:xfrm>
            <a:off x="611187" y="1384818"/>
            <a:ext cx="5775545"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285750" indent="-285750">
              <a:lnSpc>
                <a:spcPts val="2200"/>
              </a:lnSpc>
              <a:buFont typeface="Wingdings" panose="05000000000000000000" pitchFamily="2" charset="2"/>
              <a:buChar char="Ø"/>
            </a:pPr>
            <a:r>
              <a:rPr lang="zh-CN" altLang="en-US" dirty="0">
                <a:solidFill>
                  <a:srgbClr val="002060"/>
                </a:solidFill>
              </a:rPr>
              <a:t>断</a:t>
            </a:r>
            <a:r>
              <a:rPr lang="zh-CN" altLang="en-US" dirty="0" smtClean="0">
                <a:solidFill>
                  <a:srgbClr val="002060"/>
                </a:solidFill>
              </a:rPr>
              <a:t>丝信号的</a:t>
            </a:r>
            <a:r>
              <a:rPr lang="zh-CN" altLang="en-US" dirty="0">
                <a:solidFill>
                  <a:srgbClr val="002060"/>
                </a:solidFill>
              </a:rPr>
              <a:t>识别</a:t>
            </a:r>
            <a:endParaRPr lang="en-US" altLang="zh-CN" dirty="0" smtClean="0">
              <a:solidFill>
                <a:srgbClr val="002060"/>
              </a:solidFill>
            </a:endParaRPr>
          </a:p>
        </p:txBody>
      </p:sp>
      <mc:AlternateContent xmlns:mc="http://schemas.openxmlformats.org/markup-compatibility/2006" xmlns:a14="http://schemas.microsoft.com/office/drawing/2010/main">
        <mc:Choice Requires="a14">
          <p:sp>
            <p:nvSpPr>
              <p:cNvPr id="2" name="矩形 1"/>
              <p:cNvSpPr/>
              <p:nvPr/>
            </p:nvSpPr>
            <p:spPr>
              <a:xfrm>
                <a:off x="1760284" y="2633006"/>
                <a:ext cx="5718517" cy="99764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zh-CN" altLang="en-US" i="1">
                          <a:latin typeface="Times New Roman" panose="02020603050405020304" pitchFamily="18" charset="0"/>
                          <a:cs typeface="Times New Roman" panose="02020603050405020304" pitchFamily="18" charset="0"/>
                        </a:rPr>
                        <m:t>J</m:t>
                      </m:r>
                      <m:r>
                        <m:rPr>
                          <m:nor/>
                        </m:rPr>
                        <a:rPr lang="zh-CN" altLang="en-US">
                          <a:latin typeface="Times New Roman" panose="02020603050405020304" pitchFamily="18" charset="0"/>
                          <a:cs typeface="Times New Roman" panose="02020603050405020304" pitchFamily="18" charset="0"/>
                        </a:rPr>
                        <m:t>(</m:t>
                      </m:r>
                      <m:r>
                        <m:rPr>
                          <m:nor/>
                        </m:rPr>
                        <a:rPr lang="zh-CN" altLang="en-US" i="1">
                          <a:latin typeface="Times New Roman" panose="02020603050405020304" pitchFamily="18" charset="0"/>
                          <a:cs typeface="Times New Roman" panose="02020603050405020304" pitchFamily="18" charset="0"/>
                        </a:rPr>
                        <m:t>W</m:t>
                      </m:r>
                      <m:r>
                        <m:rPr>
                          <m:nor/>
                        </m:rPr>
                        <a:rPr lang="zh-CN" altLang="en-US" i="1">
                          <a:latin typeface="Times New Roman" panose="02020603050405020304" pitchFamily="18" charset="0"/>
                          <a:cs typeface="Times New Roman" panose="02020603050405020304" pitchFamily="18" charset="0"/>
                        </a:rPr>
                        <m:t>, </m:t>
                      </m:r>
                      <m:r>
                        <m:rPr>
                          <m:nor/>
                        </m:rPr>
                        <a:rPr lang="zh-CN" altLang="en-US" i="1">
                          <a:latin typeface="Times New Roman" panose="02020603050405020304" pitchFamily="18" charset="0"/>
                          <a:cs typeface="Times New Roman" panose="02020603050405020304" pitchFamily="18" charset="0"/>
                        </a:rPr>
                        <m:t>b</m:t>
                      </m:r>
                      <m:r>
                        <m:rPr>
                          <m:nor/>
                        </m:rPr>
                        <a:rPr lang="zh-CN" altLang="en-US" i="1">
                          <a:latin typeface="Times New Roman" panose="02020603050405020304" pitchFamily="18" charset="0"/>
                          <a:cs typeface="Times New Roman" panose="02020603050405020304" pitchFamily="18" charset="0"/>
                        </a:rPr>
                        <m:t>, </m:t>
                      </m:r>
                      <m:sSup>
                        <m:sSupPr>
                          <m:ctrlPr>
                            <a:rPr lang="zh-CN" altLang="en-US" i="1">
                              <a:latin typeface="Cambria Math" panose="02040503050406030204" pitchFamily="18" charset="0"/>
                            </a:rPr>
                          </m:ctrlPr>
                        </m:sSupPr>
                        <m:e>
                          <m:r>
                            <m:rPr>
                              <m:nor/>
                            </m:rPr>
                            <a:rPr lang="zh-CN" altLang="en-US" i="1">
                              <a:latin typeface="Times New Roman" panose="02020603050405020304" pitchFamily="18" charset="0"/>
                              <a:cs typeface="Times New Roman" panose="02020603050405020304" pitchFamily="18" charset="0"/>
                            </a:rPr>
                            <m:t>b</m:t>
                          </m:r>
                        </m:e>
                        <m:sup>
                          <m:r>
                            <m:rPr>
                              <m:nor/>
                            </m:rPr>
                            <a:rPr lang="zh-CN" altLang="en-US" i="1">
                              <a:latin typeface="Times New Roman" panose="02020603050405020304" pitchFamily="18" charset="0"/>
                              <a:cs typeface="Times New Roman" panose="02020603050405020304" pitchFamily="18" charset="0"/>
                            </a:rPr>
                            <m:t>′</m:t>
                          </m:r>
                        </m:sup>
                      </m:sSup>
                      <m:r>
                        <m:rPr>
                          <m:nor/>
                        </m:rPr>
                        <a:rPr lang="zh-CN" altLang="en-US">
                          <a:latin typeface="Times New Roman" panose="02020603050405020304" pitchFamily="18" charset="0"/>
                          <a:cs typeface="Times New Roman" panose="02020603050405020304" pitchFamily="18" charset="0"/>
                        </a:rPr>
                        <m:t>) =</m:t>
                      </m:r>
                      <m:nary>
                        <m:naryPr>
                          <m:chr m:val="∑"/>
                          <m:limLoc m:val="undOvr"/>
                          <m:ctrlPr>
                            <a:rPr lang="zh-CN" altLang="en-US" i="1">
                              <a:latin typeface="Cambria Math" panose="02040503050406030204" pitchFamily="18" charset="0"/>
                            </a:rPr>
                          </m:ctrlPr>
                        </m:naryPr>
                        <m:sub>
                          <m:r>
                            <m:rPr>
                              <m:nor/>
                            </m:rPr>
                            <a:rPr lang="zh-CN" altLang="en-US" i="1">
                              <a:latin typeface="Times New Roman" panose="02020603050405020304" pitchFamily="18" charset="0"/>
                              <a:cs typeface="Times New Roman" panose="02020603050405020304" pitchFamily="18" charset="0"/>
                            </a:rPr>
                            <m:t>k</m:t>
                          </m:r>
                          <m:r>
                            <m:rPr>
                              <m:nor/>
                            </m:rPr>
                            <a:rPr lang="zh-CN" altLang="en-US">
                              <a:latin typeface="Times New Roman" panose="02020603050405020304" pitchFamily="18" charset="0"/>
                              <a:cs typeface="Times New Roman" panose="02020603050405020304" pitchFamily="18" charset="0"/>
                            </a:rPr>
                            <m:t>=1</m:t>
                          </m:r>
                        </m:sub>
                        <m:sup>
                          <m:r>
                            <m:rPr>
                              <m:nor/>
                            </m:rPr>
                            <a:rPr lang="zh-CN" altLang="en-US" i="1">
                              <a:latin typeface="Times New Roman" panose="02020603050405020304" pitchFamily="18" charset="0"/>
                              <a:cs typeface="Times New Roman" panose="02020603050405020304" pitchFamily="18" charset="0"/>
                            </a:rPr>
                            <m:t>N</m:t>
                          </m:r>
                        </m:sup>
                        <m:e>
                          <m:r>
                            <m:rPr>
                              <m:nor/>
                            </m:rPr>
                            <a:rPr lang="zh-CN" altLang="en-US" i="1">
                              <a:latin typeface="Times New Roman" panose="02020603050405020304" pitchFamily="18" charset="0"/>
                              <a:cs typeface="Times New Roman" panose="02020603050405020304" pitchFamily="18" charset="0"/>
                            </a:rPr>
                            <m:t>L</m:t>
                          </m:r>
                          <m:r>
                            <m:rPr>
                              <m:nor/>
                            </m:rPr>
                            <a:rPr lang="zh-CN" altLang="en-US">
                              <a:latin typeface="Times New Roman" panose="02020603050405020304" pitchFamily="18" charset="0"/>
                              <a:cs typeface="Times New Roman" panose="02020603050405020304" pitchFamily="18" charset="0"/>
                            </a:rPr>
                            <m:t>(</m:t>
                          </m:r>
                          <m:sSup>
                            <m:sSupPr>
                              <m:ctrlPr>
                                <a:rPr lang="zh-CN" altLang="en-US" i="1">
                                  <a:latin typeface="Cambria Math" panose="02040503050406030204" pitchFamily="18" charset="0"/>
                                </a:rPr>
                              </m:ctrlPr>
                            </m:sSupPr>
                            <m:e>
                              <m:r>
                                <m:rPr>
                                  <m:nor/>
                                </m:rPr>
                                <a:rPr lang="zh-CN" altLang="en-US" i="1">
                                  <a:latin typeface="Times New Roman" panose="02020603050405020304" pitchFamily="18" charset="0"/>
                                  <a:cs typeface="Times New Roman" panose="02020603050405020304" pitchFamily="18" charset="0"/>
                                </a:rPr>
                                <m:t>x</m:t>
                              </m:r>
                            </m:e>
                            <m:sup>
                              <m:r>
                                <m:rPr>
                                  <m:nor/>
                                </m:rPr>
                                <a:rPr lang="zh-CN" altLang="en-US">
                                  <a:latin typeface="Times New Roman" panose="02020603050405020304" pitchFamily="18" charset="0"/>
                                  <a:cs typeface="Times New Roman" panose="02020603050405020304" pitchFamily="18" charset="0"/>
                                </a:rPr>
                                <m:t>(</m:t>
                              </m:r>
                              <m:r>
                                <m:rPr>
                                  <m:nor/>
                                </m:rPr>
                                <a:rPr lang="zh-CN" altLang="en-US" i="1">
                                  <a:latin typeface="Times New Roman" panose="02020603050405020304" pitchFamily="18" charset="0"/>
                                  <a:cs typeface="Times New Roman" panose="02020603050405020304" pitchFamily="18" charset="0"/>
                                </a:rPr>
                                <m:t>k</m:t>
                              </m:r>
                              <m:r>
                                <m:rPr>
                                  <m:nor/>
                                </m:rPr>
                                <a:rPr lang="zh-CN" altLang="en-US" smtClean="0">
                                  <a:latin typeface="Times New Roman" panose="02020603050405020304" pitchFamily="18" charset="0"/>
                                  <a:cs typeface="Times New Roman" panose="02020603050405020304" pitchFamily="18" charset="0"/>
                                </a:rPr>
                                <m:t>)</m:t>
                              </m:r>
                            </m:sup>
                          </m:sSup>
                          <m:r>
                            <m:rPr>
                              <m:nor/>
                            </m:rPr>
                            <a:rPr lang="zh-CN" altLang="en-US">
                              <a:latin typeface="Times New Roman" panose="02020603050405020304" pitchFamily="18" charset="0"/>
                              <a:cs typeface="Times New Roman" panose="02020603050405020304" pitchFamily="18" charset="0"/>
                            </a:rPr>
                            <m:t>,</m:t>
                          </m:r>
                          <m:r>
                            <m:rPr>
                              <m:nor/>
                            </m:rPr>
                            <a:rPr lang="zh-CN" altLang="en-US" i="1">
                              <a:latin typeface="Times New Roman" panose="02020603050405020304" pitchFamily="18" charset="0"/>
                              <a:cs typeface="Times New Roman" panose="02020603050405020304" pitchFamily="18" charset="0"/>
                            </a:rPr>
                            <m:t> </m:t>
                          </m:r>
                          <m:sSup>
                            <m:sSupPr>
                              <m:ctrlPr>
                                <a:rPr lang="zh-CN" altLang="en-US" i="1">
                                  <a:latin typeface="Cambria Math" panose="02040503050406030204" pitchFamily="18" charset="0"/>
                                </a:rPr>
                              </m:ctrlPr>
                            </m:sSupPr>
                            <m:e>
                              <m:r>
                                <m:rPr>
                                  <m:nor/>
                                </m:rPr>
                                <a:rPr lang="zh-CN" altLang="en-US" i="1">
                                  <a:latin typeface="Times New Roman" panose="02020603050405020304" pitchFamily="18" charset="0"/>
                                  <a:cs typeface="Times New Roman" panose="02020603050405020304" pitchFamily="18" charset="0"/>
                                </a:rPr>
                                <m:t>y</m:t>
                              </m:r>
                            </m:e>
                            <m:sup>
                              <m:r>
                                <m:rPr>
                                  <m:nor/>
                                </m:rPr>
                                <a:rPr lang="zh-CN" altLang="en-US">
                                  <a:latin typeface="Times New Roman" panose="02020603050405020304" pitchFamily="18" charset="0"/>
                                  <a:cs typeface="Times New Roman" panose="02020603050405020304" pitchFamily="18" charset="0"/>
                                </a:rPr>
                                <m:t>(</m:t>
                              </m:r>
                              <m:r>
                                <m:rPr>
                                  <m:nor/>
                                </m:rPr>
                                <a:rPr lang="zh-CN" altLang="en-US" i="1">
                                  <a:latin typeface="Times New Roman" panose="02020603050405020304" pitchFamily="18" charset="0"/>
                                  <a:cs typeface="Times New Roman" panose="02020603050405020304" pitchFamily="18" charset="0"/>
                                </a:rPr>
                                <m:t>k</m:t>
                              </m:r>
                              <m:r>
                                <m:rPr>
                                  <m:nor/>
                                </m:rPr>
                                <a:rPr lang="zh-CN" altLang="en-US" smtClean="0">
                                  <a:latin typeface="Times New Roman" panose="02020603050405020304" pitchFamily="18" charset="0"/>
                                  <a:cs typeface="Times New Roman" panose="02020603050405020304" pitchFamily="18" charset="0"/>
                                </a:rPr>
                                <m:t>)</m:t>
                              </m:r>
                            </m:sup>
                          </m:sSup>
                          <m:r>
                            <m:rPr>
                              <m:nor/>
                            </m:rPr>
                            <a:rPr lang="zh-CN" altLang="en-US">
                              <a:latin typeface="Times New Roman" panose="02020603050405020304" pitchFamily="18" charset="0"/>
                              <a:cs typeface="Times New Roman" panose="02020603050405020304" pitchFamily="18" charset="0"/>
                            </a:rPr>
                            <m:t>)</m:t>
                          </m:r>
                        </m:e>
                      </m:nary>
                      <m:r>
                        <m:rPr>
                          <m:nor/>
                        </m:rPr>
                        <a:rPr lang="zh-CN" altLang="en-US" i="1">
                          <a:latin typeface="Times New Roman" panose="02020603050405020304" pitchFamily="18" charset="0"/>
                          <a:cs typeface="Times New Roman" panose="02020603050405020304" pitchFamily="18" charset="0"/>
                        </a:rPr>
                        <m:t> </m:t>
                      </m:r>
                      <m:r>
                        <m:rPr>
                          <m:nor/>
                        </m:rPr>
                        <a:rPr lang="zh-CN" altLang="en-US">
                          <a:latin typeface="Times New Roman" panose="02020603050405020304" pitchFamily="18" charset="0"/>
                          <a:cs typeface="Times New Roman" panose="02020603050405020304" pitchFamily="18" charset="0"/>
                        </a:rPr>
                        <m:t>+</m:t>
                      </m:r>
                      <m:r>
                        <m:rPr>
                          <m:nor/>
                        </m:rPr>
                        <a:rPr lang="zh-CN" altLang="en-US" i="1">
                          <a:latin typeface="Times New Roman" panose="02020603050405020304" pitchFamily="18" charset="0"/>
                          <a:cs typeface="Times New Roman" panose="02020603050405020304" pitchFamily="18" charset="0"/>
                        </a:rPr>
                        <m:t> </m:t>
                      </m:r>
                      <m:sSub>
                        <m:sSubPr>
                          <m:ctrlPr>
                            <a:rPr lang="zh-CN" altLang="en-US" i="1">
                              <a:latin typeface="Cambria Math" panose="02040503050406030204" pitchFamily="18" charset="0"/>
                            </a:rPr>
                          </m:ctrlPr>
                        </m:sSubPr>
                        <m:e>
                          <m:r>
                            <m:rPr>
                              <m:nor/>
                            </m:rPr>
                            <a:rPr lang="zh-CN" altLang="en-US" i="1">
                              <a:latin typeface="Times New Roman" panose="02020603050405020304" pitchFamily="18" charset="0"/>
                              <a:cs typeface="Times New Roman" panose="02020603050405020304" pitchFamily="18" charset="0"/>
                            </a:rPr>
                            <m:t>β</m:t>
                          </m:r>
                        </m:e>
                        <m:sub>
                          <m:r>
                            <m:rPr>
                              <m:nor/>
                            </m:rPr>
                            <a:rPr lang="zh-CN" altLang="en-US" i="1">
                              <a:latin typeface="Times New Roman" panose="02020603050405020304" pitchFamily="18" charset="0"/>
                              <a:cs typeface="Times New Roman" panose="02020603050405020304" pitchFamily="18" charset="0"/>
                            </a:rPr>
                            <m:t>r</m:t>
                          </m:r>
                        </m:sub>
                      </m:sSub>
                      <m:nary>
                        <m:naryPr>
                          <m:chr m:val="∑"/>
                          <m:limLoc m:val="undOvr"/>
                          <m:ctrlPr>
                            <a:rPr lang="zh-CN" altLang="en-US" i="1">
                              <a:latin typeface="Cambria Math" panose="02040503050406030204" pitchFamily="18" charset="0"/>
                            </a:rPr>
                          </m:ctrlPr>
                        </m:naryPr>
                        <m:sub>
                          <m:r>
                            <m:rPr>
                              <m:nor/>
                            </m:rPr>
                            <a:rPr lang="zh-CN" altLang="en-US" i="1">
                              <a:latin typeface="Times New Roman" panose="02020603050405020304" pitchFamily="18" charset="0"/>
                              <a:cs typeface="Times New Roman" panose="02020603050405020304" pitchFamily="18" charset="0"/>
                            </a:rPr>
                            <m:t>j</m:t>
                          </m:r>
                          <m:r>
                            <m:rPr>
                              <m:nor/>
                            </m:rPr>
                            <a:rPr lang="zh-CN" altLang="en-US">
                              <a:latin typeface="Times New Roman" panose="02020603050405020304" pitchFamily="18" charset="0"/>
                              <a:cs typeface="Times New Roman" panose="02020603050405020304" pitchFamily="18" charset="0"/>
                            </a:rPr>
                            <m:t>=1</m:t>
                          </m:r>
                        </m:sub>
                        <m:sup>
                          <m:r>
                            <m:rPr>
                              <m:nor/>
                            </m:rPr>
                            <a:rPr lang="zh-CN" altLang="en-US" i="1">
                              <a:latin typeface="Times New Roman" panose="02020603050405020304" pitchFamily="18" charset="0"/>
                              <a:cs typeface="Times New Roman" panose="02020603050405020304" pitchFamily="18" charset="0"/>
                            </a:rPr>
                            <m:t>n</m:t>
                          </m:r>
                        </m:sup>
                        <m:e>
                          <m:r>
                            <m:rPr>
                              <m:nor/>
                            </m:rPr>
                            <a:rPr lang="zh-CN" altLang="en-US">
                              <a:latin typeface="Times New Roman" panose="02020603050405020304" pitchFamily="18" charset="0"/>
                              <a:cs typeface="Times New Roman" panose="02020603050405020304" pitchFamily="18" charset="0"/>
                            </a:rPr>
                            <m:t>KL</m:t>
                          </m:r>
                          <m:r>
                            <m:rPr>
                              <m:nor/>
                            </m:rPr>
                            <a:rPr lang="zh-CN" altLang="en-US">
                              <a:latin typeface="Times New Roman" panose="02020603050405020304" pitchFamily="18" charset="0"/>
                              <a:cs typeface="Times New Roman" panose="02020603050405020304" pitchFamily="18" charset="0"/>
                            </a:rPr>
                            <m:t>(</m:t>
                          </m:r>
                          <m:sSub>
                            <m:sSubPr>
                              <m:ctrlPr>
                                <a:rPr lang="zh-CN" altLang="en-US" i="1">
                                  <a:latin typeface="Cambria Math" panose="02040503050406030204" pitchFamily="18" charset="0"/>
                                </a:rPr>
                              </m:ctrlPr>
                            </m:sSubPr>
                            <m:e>
                              <m:r>
                                <m:rPr>
                                  <m:nor/>
                                </m:rPr>
                                <a:rPr lang="zh-CN" altLang="en-US" i="1">
                                  <a:latin typeface="Times New Roman" panose="02020603050405020304" pitchFamily="18" charset="0"/>
                                  <a:cs typeface="Times New Roman" panose="02020603050405020304" pitchFamily="18" charset="0"/>
                                </a:rPr>
                                <m:t>P</m:t>
                              </m:r>
                            </m:e>
                            <m:sub>
                              <m:r>
                                <m:rPr>
                                  <m:nor/>
                                </m:rPr>
                                <a:rPr lang="zh-CN" altLang="en-US" i="1">
                                  <a:latin typeface="Times New Roman" panose="02020603050405020304" pitchFamily="18" charset="0"/>
                                  <a:cs typeface="Times New Roman" panose="02020603050405020304" pitchFamily="18" charset="0"/>
                                </a:rPr>
                                <m:t>s</m:t>
                              </m:r>
                            </m:sub>
                          </m:sSub>
                          <m:r>
                            <m:rPr>
                              <m:nor/>
                            </m:rPr>
                            <a:rPr lang="zh-CN" altLang="en-US">
                              <a:latin typeface="Times New Roman" panose="02020603050405020304" pitchFamily="18" charset="0"/>
                              <a:cs typeface="Times New Roman" panose="02020603050405020304" pitchFamily="18" charset="0"/>
                            </a:rPr>
                            <m:t>||</m:t>
                          </m:r>
                          <m:sSub>
                            <m:sSubPr>
                              <m:ctrlPr>
                                <a:rPr lang="zh-CN" altLang="en-US" i="1">
                                  <a:latin typeface="Cambria Math" panose="02040503050406030204" pitchFamily="18" charset="0"/>
                                </a:rPr>
                              </m:ctrlPr>
                            </m:sSubPr>
                            <m:e>
                              <m:r>
                                <m:rPr>
                                  <m:nor/>
                                </m:rPr>
                                <a:rPr lang="zh-CN" altLang="en-US" i="1">
                                  <a:latin typeface="Times New Roman" panose="02020603050405020304" pitchFamily="18" charset="0"/>
                                  <a:cs typeface="Times New Roman" panose="02020603050405020304" pitchFamily="18" charset="0"/>
                                </a:rPr>
                                <m:t>P</m:t>
                              </m:r>
                            </m:e>
                            <m:sub>
                              <m:r>
                                <m:rPr>
                                  <m:nor/>
                                </m:rPr>
                                <a:rPr lang="zh-CN" altLang="en-US" i="1">
                                  <a:latin typeface="Times New Roman" panose="02020603050405020304" pitchFamily="18" charset="0"/>
                                  <a:cs typeface="Times New Roman" panose="02020603050405020304" pitchFamily="18" charset="0"/>
                                </a:rPr>
                                <m:t>j</m:t>
                              </m:r>
                            </m:sub>
                          </m:sSub>
                          <m:r>
                            <m:rPr>
                              <m:nor/>
                            </m:rPr>
                            <a:rPr lang="zh-CN" altLang="en-US">
                              <a:latin typeface="Times New Roman" panose="02020603050405020304" pitchFamily="18" charset="0"/>
                              <a:cs typeface="Times New Roman" panose="02020603050405020304" pitchFamily="18" charset="0"/>
                            </a:rPr>
                            <m:t>)</m:t>
                          </m:r>
                        </m:e>
                      </m:nary>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1760284" y="2633006"/>
                <a:ext cx="5718517" cy="997645"/>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2159864" y="3678071"/>
                <a:ext cx="2348207" cy="9035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zh-CN" altLang="en-US" i="1">
                          <a:latin typeface="Times New Roman" panose="02020603050405020304" pitchFamily="18" charset="0"/>
                          <a:cs typeface="Times New Roman" panose="02020603050405020304" pitchFamily="18" charset="0"/>
                        </a:rPr>
                        <m:t>L</m:t>
                      </m:r>
                      <m:r>
                        <m:rPr>
                          <m:nor/>
                        </m:rPr>
                        <a:rPr lang="zh-CN" altLang="en-US">
                          <a:latin typeface="Times New Roman" panose="02020603050405020304" pitchFamily="18" charset="0"/>
                          <a:cs typeface="Times New Roman" panose="02020603050405020304" pitchFamily="18" charset="0"/>
                        </a:rPr>
                        <m:t>(</m:t>
                      </m:r>
                      <m:r>
                        <m:rPr>
                          <m:nor/>
                        </m:rPr>
                        <a:rPr lang="zh-CN" altLang="en-US" i="1">
                          <a:latin typeface="Times New Roman" panose="02020603050405020304" pitchFamily="18" charset="0"/>
                          <a:cs typeface="Times New Roman" panose="02020603050405020304" pitchFamily="18" charset="0"/>
                        </a:rPr>
                        <m:t>x</m:t>
                      </m:r>
                      <m:r>
                        <m:rPr>
                          <m:nor/>
                        </m:rPr>
                        <a:rPr lang="zh-CN" altLang="en-US">
                          <a:latin typeface="Times New Roman" panose="02020603050405020304" pitchFamily="18" charset="0"/>
                          <a:cs typeface="Times New Roman" panose="02020603050405020304" pitchFamily="18" charset="0"/>
                        </a:rPr>
                        <m:t>,</m:t>
                      </m:r>
                      <m:r>
                        <m:rPr>
                          <m:nor/>
                        </m:rPr>
                        <a:rPr lang="zh-CN" altLang="en-US" i="1">
                          <a:latin typeface="Times New Roman" panose="02020603050405020304" pitchFamily="18" charset="0"/>
                          <a:cs typeface="Times New Roman" panose="02020603050405020304" pitchFamily="18" charset="0"/>
                        </a:rPr>
                        <m:t> </m:t>
                      </m:r>
                      <m:r>
                        <m:rPr>
                          <m:nor/>
                        </m:rPr>
                        <a:rPr lang="zh-CN" altLang="en-US" i="1">
                          <a:latin typeface="Times New Roman" panose="02020603050405020304" pitchFamily="18" charset="0"/>
                          <a:cs typeface="Times New Roman" panose="02020603050405020304" pitchFamily="18" charset="0"/>
                        </a:rPr>
                        <m:t>y</m:t>
                      </m:r>
                      <m:r>
                        <m:rPr>
                          <m:nor/>
                        </m:rPr>
                        <a:rPr lang="zh-CN" altLang="en-US">
                          <a:latin typeface="Times New Roman" panose="02020603050405020304" pitchFamily="18" charset="0"/>
                          <a:cs typeface="Times New Roman" panose="02020603050405020304" pitchFamily="18" charset="0"/>
                        </a:rPr>
                        <m:t>) =</m:t>
                      </m:r>
                      <m:nary>
                        <m:naryPr>
                          <m:chr m:val="∑"/>
                          <m:limLoc m:val="undOvr"/>
                          <m:ctrlPr>
                            <a:rPr lang="zh-CN" altLang="en-US" i="1">
                              <a:latin typeface="Cambria Math" panose="02040503050406030204" pitchFamily="18" charset="0"/>
                            </a:rPr>
                          </m:ctrlPr>
                        </m:naryPr>
                        <m:sub>
                          <m:r>
                            <m:rPr>
                              <m:nor/>
                            </m:rPr>
                            <a:rPr lang="zh-CN" altLang="en-US" i="1">
                              <a:latin typeface="Times New Roman" panose="02020603050405020304" pitchFamily="18" charset="0"/>
                              <a:cs typeface="Times New Roman" panose="02020603050405020304" pitchFamily="18" charset="0"/>
                            </a:rPr>
                            <m:t>i</m:t>
                          </m:r>
                          <m:r>
                            <m:rPr>
                              <m:nor/>
                            </m:rPr>
                            <a:rPr lang="zh-CN" altLang="en-US">
                              <a:latin typeface="Times New Roman" panose="02020603050405020304" pitchFamily="18" charset="0"/>
                              <a:cs typeface="Times New Roman" panose="02020603050405020304" pitchFamily="18" charset="0"/>
                            </a:rPr>
                            <m:t>=1</m:t>
                          </m:r>
                        </m:sub>
                        <m:sup>
                          <m:r>
                            <m:rPr>
                              <m:nor/>
                            </m:rPr>
                            <a:rPr lang="zh-CN" altLang="en-US" i="1">
                              <a:latin typeface="Times New Roman" panose="02020603050405020304" pitchFamily="18" charset="0"/>
                              <a:cs typeface="Times New Roman" panose="02020603050405020304" pitchFamily="18" charset="0"/>
                            </a:rPr>
                            <m:t>m</m:t>
                          </m:r>
                        </m:sup>
                        <m:e>
                          <m:sSup>
                            <m:sSupPr>
                              <m:ctrlPr>
                                <a:rPr lang="zh-CN" altLang="en-US" i="1">
                                  <a:latin typeface="Cambria Math" panose="02040503050406030204" pitchFamily="18" charset="0"/>
                                </a:rPr>
                              </m:ctrlPr>
                            </m:sSupPr>
                            <m:e>
                              <m:r>
                                <m:rPr>
                                  <m:nor/>
                                </m:rPr>
                                <a:rPr lang="zh-CN" altLang="en-US">
                                  <a:latin typeface="Times New Roman" panose="02020603050405020304" pitchFamily="18" charset="0"/>
                                  <a:cs typeface="Times New Roman" panose="02020603050405020304" pitchFamily="18" charset="0"/>
                                </a:rPr>
                                <m:t>(</m:t>
                              </m:r>
                              <m:sSub>
                                <m:sSubPr>
                                  <m:ctrlPr>
                                    <a:rPr lang="zh-CN" altLang="en-US" i="1">
                                      <a:latin typeface="Cambria Math" panose="02040503050406030204" pitchFamily="18" charset="0"/>
                                    </a:rPr>
                                  </m:ctrlPr>
                                </m:sSubPr>
                                <m:e>
                                  <m:r>
                                    <m:rPr>
                                      <m:nor/>
                                    </m:rPr>
                                    <a:rPr lang="zh-CN" altLang="en-US" i="1">
                                      <a:latin typeface="Times New Roman" panose="02020603050405020304" pitchFamily="18" charset="0"/>
                                      <a:cs typeface="Times New Roman" panose="02020603050405020304" pitchFamily="18" charset="0"/>
                                    </a:rPr>
                                    <m:t>x</m:t>
                                  </m:r>
                                </m:e>
                                <m:sub>
                                  <m:r>
                                    <m:rPr>
                                      <m:nor/>
                                    </m:rPr>
                                    <a:rPr lang="zh-CN" altLang="en-US" i="1">
                                      <a:latin typeface="Times New Roman" panose="02020603050405020304" pitchFamily="18" charset="0"/>
                                      <a:cs typeface="Times New Roman" panose="02020603050405020304" pitchFamily="18" charset="0"/>
                                    </a:rPr>
                                    <m:t>i</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m:rPr>
                                      <m:nor/>
                                    </m:rPr>
                                    <a:rPr lang="zh-CN" altLang="en-US" i="1">
                                      <a:latin typeface="Times New Roman" panose="02020603050405020304" pitchFamily="18" charset="0"/>
                                      <a:cs typeface="Times New Roman" panose="02020603050405020304" pitchFamily="18" charset="0"/>
                                    </a:rPr>
                                    <m:t>y</m:t>
                                  </m:r>
                                </m:e>
                                <m:sub>
                                  <m:r>
                                    <m:rPr>
                                      <m:nor/>
                                    </m:rPr>
                                    <a:rPr lang="zh-CN" altLang="en-US" i="1">
                                      <a:latin typeface="Times New Roman" panose="02020603050405020304" pitchFamily="18" charset="0"/>
                                      <a:cs typeface="Times New Roman" panose="02020603050405020304" pitchFamily="18" charset="0"/>
                                    </a:rPr>
                                    <m:t>i</m:t>
                                  </m:r>
                                </m:sub>
                              </m:sSub>
                              <m:r>
                                <m:rPr>
                                  <m:nor/>
                                </m:rPr>
                                <a:rPr lang="zh-CN" altLang="en-US">
                                  <a:latin typeface="Times New Roman" panose="02020603050405020304" pitchFamily="18" charset="0"/>
                                  <a:cs typeface="Times New Roman" panose="02020603050405020304" pitchFamily="18" charset="0"/>
                                </a:rPr>
                                <m:t>)</m:t>
                              </m:r>
                            </m:e>
                            <m:sup>
                              <m:r>
                                <m:rPr>
                                  <m:nor/>
                                </m:rPr>
                                <a:rPr lang="zh-CN" altLang="en-US">
                                  <a:latin typeface="Times New Roman" panose="02020603050405020304" pitchFamily="18" charset="0"/>
                                  <a:cs typeface="Times New Roman" panose="02020603050405020304" pitchFamily="18" charset="0"/>
                                </a:rPr>
                                <m:t>2</m:t>
                              </m:r>
                            </m:sup>
                          </m:sSup>
                        </m:e>
                      </m:nary>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2159864" y="3678071"/>
                <a:ext cx="2348207" cy="90351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2151072" y="4804060"/>
                <a:ext cx="4020460" cy="7503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zh-CN" altLang="en-US">
                          <a:latin typeface="Times New Roman" panose="02020603050405020304" pitchFamily="18" charset="0"/>
                          <a:cs typeface="Times New Roman" panose="02020603050405020304" pitchFamily="18" charset="0"/>
                        </a:rPr>
                        <m:t>KL</m:t>
                      </m:r>
                      <m:r>
                        <m:rPr>
                          <m:nor/>
                        </m:rPr>
                        <a:rPr lang="zh-CN" altLang="en-US">
                          <a:latin typeface="Times New Roman" panose="02020603050405020304" pitchFamily="18" charset="0"/>
                          <a:cs typeface="Times New Roman" panose="02020603050405020304" pitchFamily="18" charset="0"/>
                        </a:rPr>
                        <m:t>(</m:t>
                      </m:r>
                      <m:sSub>
                        <m:sSubPr>
                          <m:ctrlPr>
                            <a:rPr lang="zh-CN" altLang="en-US" i="1">
                              <a:latin typeface="Cambria Math" panose="02040503050406030204" pitchFamily="18" charset="0"/>
                            </a:rPr>
                          </m:ctrlPr>
                        </m:sSubPr>
                        <m:e>
                          <m:r>
                            <m:rPr>
                              <m:nor/>
                            </m:rPr>
                            <a:rPr lang="zh-CN" altLang="en-US" i="1">
                              <a:latin typeface="Times New Roman" panose="02020603050405020304" pitchFamily="18" charset="0"/>
                              <a:cs typeface="Times New Roman" panose="02020603050405020304" pitchFamily="18" charset="0"/>
                            </a:rPr>
                            <m:t>P</m:t>
                          </m:r>
                        </m:e>
                        <m:sub>
                          <m:r>
                            <m:rPr>
                              <m:nor/>
                            </m:rPr>
                            <a:rPr lang="zh-CN" altLang="en-US" i="1">
                              <a:latin typeface="Times New Roman" panose="02020603050405020304" pitchFamily="18" charset="0"/>
                              <a:cs typeface="Times New Roman" panose="02020603050405020304" pitchFamily="18" charset="0"/>
                            </a:rPr>
                            <m:t>s</m:t>
                          </m:r>
                        </m:sub>
                      </m:sSub>
                      <m:r>
                        <m:rPr>
                          <m:nor/>
                        </m:rPr>
                        <a:rPr lang="zh-CN" altLang="en-US">
                          <a:latin typeface="Times New Roman" panose="02020603050405020304" pitchFamily="18" charset="0"/>
                          <a:cs typeface="Times New Roman" panose="02020603050405020304" pitchFamily="18" charset="0"/>
                        </a:rPr>
                        <m:t>||</m:t>
                      </m:r>
                      <m:sSub>
                        <m:sSubPr>
                          <m:ctrlPr>
                            <a:rPr lang="zh-CN" altLang="en-US" i="1">
                              <a:latin typeface="Cambria Math" panose="02040503050406030204" pitchFamily="18" charset="0"/>
                            </a:rPr>
                          </m:ctrlPr>
                        </m:sSubPr>
                        <m:e>
                          <m:r>
                            <m:rPr>
                              <m:nor/>
                            </m:rPr>
                            <a:rPr lang="zh-CN" altLang="en-US" i="1">
                              <a:latin typeface="Times New Roman" panose="02020603050405020304" pitchFamily="18" charset="0"/>
                              <a:cs typeface="Times New Roman" panose="02020603050405020304" pitchFamily="18" charset="0"/>
                            </a:rPr>
                            <m:t>P</m:t>
                          </m:r>
                        </m:e>
                        <m:sub>
                          <m:r>
                            <m:rPr>
                              <m:nor/>
                            </m:rPr>
                            <a:rPr lang="zh-CN" altLang="en-US" i="1">
                              <a:latin typeface="Times New Roman" panose="02020603050405020304" pitchFamily="18" charset="0"/>
                              <a:cs typeface="Times New Roman" panose="02020603050405020304" pitchFamily="18" charset="0"/>
                            </a:rPr>
                            <m:t>j</m:t>
                          </m:r>
                        </m:sub>
                      </m:sSub>
                      <m:r>
                        <m:rPr>
                          <m:nor/>
                        </m:rPr>
                        <a:rPr lang="zh-CN" altLang="en-US">
                          <a:latin typeface="Times New Roman" panose="02020603050405020304" pitchFamily="18" charset="0"/>
                          <a:cs typeface="Times New Roman" panose="02020603050405020304" pitchFamily="18" charset="0"/>
                        </a:rPr>
                        <m:t>) =</m:t>
                      </m:r>
                      <m:r>
                        <m:rPr>
                          <m:nor/>
                        </m:rPr>
                        <a:rPr lang="zh-CN" altLang="en-US" i="1">
                          <a:latin typeface="Times New Roman" panose="02020603050405020304" pitchFamily="18" charset="0"/>
                          <a:cs typeface="Times New Roman" panose="02020603050405020304" pitchFamily="18" charset="0"/>
                        </a:rPr>
                        <m:t> </m:t>
                      </m:r>
                      <m:r>
                        <m:rPr>
                          <m:nor/>
                        </m:rPr>
                        <a:rPr lang="zh-CN" altLang="en-US" i="1">
                          <a:latin typeface="Times New Roman" panose="02020603050405020304" pitchFamily="18" charset="0"/>
                          <a:cs typeface="Times New Roman" panose="02020603050405020304" pitchFamily="18" charset="0"/>
                        </a:rPr>
                        <m:t>ρ</m:t>
                      </m:r>
                      <m:r>
                        <m:rPr>
                          <m:nor/>
                        </m:rPr>
                        <a:rPr lang="zh-CN" altLang="en-US">
                          <a:latin typeface="Times New Roman" panose="02020603050405020304" pitchFamily="18" charset="0"/>
                          <a:cs typeface="Times New Roman" panose="02020603050405020304" pitchFamily="18" charset="0"/>
                        </a:rPr>
                        <m:t>log</m:t>
                      </m:r>
                      <m:f>
                        <m:fPr>
                          <m:ctrlPr>
                            <a:rPr lang="zh-CN" altLang="en-US" i="1">
                              <a:latin typeface="Cambria Math" panose="02040503050406030204" pitchFamily="18" charset="0"/>
                            </a:rPr>
                          </m:ctrlPr>
                        </m:fPr>
                        <m:num>
                          <m:r>
                            <m:rPr>
                              <m:nor/>
                            </m:rPr>
                            <a:rPr lang="zh-CN" altLang="en-US" i="1">
                              <a:latin typeface="Times New Roman" panose="02020603050405020304" pitchFamily="18" charset="0"/>
                              <a:cs typeface="Times New Roman" panose="02020603050405020304" pitchFamily="18" charset="0"/>
                            </a:rPr>
                            <m:t>ρ</m:t>
                          </m:r>
                        </m:num>
                        <m:den>
                          <m:acc>
                            <m:accPr>
                              <m:chr m:val="̂"/>
                              <m:ctrlPr>
                                <a:rPr lang="zh-CN" altLang="en-US" i="1">
                                  <a:latin typeface="Cambria Math" panose="02040503050406030204" pitchFamily="18" charset="0"/>
                                </a:rPr>
                              </m:ctrlPr>
                            </m:accPr>
                            <m:e>
                              <m:sSub>
                                <m:sSubPr>
                                  <m:ctrlPr>
                                    <a:rPr lang="zh-CN" altLang="en-US" i="1">
                                      <a:latin typeface="Cambria Math" panose="02040503050406030204" pitchFamily="18" charset="0"/>
                                    </a:rPr>
                                  </m:ctrlPr>
                                </m:sSubPr>
                                <m:e>
                                  <m:r>
                                    <m:rPr>
                                      <m:nor/>
                                    </m:rPr>
                                    <a:rPr lang="zh-CN" altLang="en-US" i="1">
                                      <a:latin typeface="Times New Roman" panose="02020603050405020304" pitchFamily="18" charset="0"/>
                                      <a:cs typeface="Times New Roman" panose="02020603050405020304" pitchFamily="18" charset="0"/>
                                    </a:rPr>
                                    <m:t>h</m:t>
                                  </m:r>
                                </m:e>
                                <m:sub>
                                  <m:r>
                                    <m:rPr>
                                      <m:nor/>
                                    </m:rPr>
                                    <a:rPr lang="zh-CN" altLang="en-US" i="1">
                                      <a:latin typeface="Times New Roman" panose="02020603050405020304" pitchFamily="18" charset="0"/>
                                      <a:cs typeface="Times New Roman" panose="02020603050405020304" pitchFamily="18" charset="0"/>
                                    </a:rPr>
                                    <m:t>j</m:t>
                                  </m:r>
                                </m:sub>
                              </m:sSub>
                            </m:e>
                          </m:acc>
                        </m:den>
                      </m:f>
                      <m:r>
                        <m:rPr>
                          <m:nor/>
                        </m:rPr>
                        <a:rPr lang="zh-CN" altLang="en-US" i="1">
                          <a:latin typeface="Times New Roman" panose="02020603050405020304" pitchFamily="18" charset="0"/>
                          <a:cs typeface="Times New Roman" panose="02020603050405020304" pitchFamily="18" charset="0"/>
                        </a:rPr>
                        <m:t> </m:t>
                      </m:r>
                      <m:r>
                        <m:rPr>
                          <m:nor/>
                        </m:rPr>
                        <a:rPr lang="zh-CN" altLang="en-US">
                          <a:latin typeface="Times New Roman" panose="02020603050405020304" pitchFamily="18" charset="0"/>
                          <a:cs typeface="Times New Roman" panose="02020603050405020304" pitchFamily="18" charset="0"/>
                        </a:rPr>
                        <m:t>+ (1</m:t>
                      </m:r>
                      <m:r>
                        <a:rPr lang="zh-CN" altLang="en-US" i="0">
                          <a:latin typeface="Cambria Math" panose="02040503050406030204" pitchFamily="18" charset="0"/>
                        </a:rPr>
                        <m:t>−</m:t>
                      </m:r>
                      <m:r>
                        <m:rPr>
                          <m:nor/>
                        </m:rPr>
                        <a:rPr lang="zh-CN" altLang="en-US" i="1">
                          <a:latin typeface="Times New Roman" panose="02020603050405020304" pitchFamily="18" charset="0"/>
                          <a:cs typeface="Times New Roman" panose="02020603050405020304" pitchFamily="18" charset="0"/>
                        </a:rPr>
                        <m:t>ρ</m:t>
                      </m:r>
                      <m:r>
                        <m:rPr>
                          <m:nor/>
                        </m:rPr>
                        <a:rPr lang="zh-CN" altLang="en-US">
                          <a:latin typeface="Times New Roman" panose="02020603050405020304" pitchFamily="18" charset="0"/>
                          <a:cs typeface="Times New Roman" panose="02020603050405020304" pitchFamily="18" charset="0"/>
                        </a:rPr>
                        <m:t>)</m:t>
                      </m:r>
                      <m:r>
                        <m:rPr>
                          <m:nor/>
                        </m:rPr>
                        <a:rPr lang="zh-CN" altLang="en-US">
                          <a:latin typeface="Times New Roman" panose="02020603050405020304" pitchFamily="18" charset="0"/>
                          <a:cs typeface="Times New Roman" panose="02020603050405020304" pitchFamily="18" charset="0"/>
                        </a:rPr>
                        <m:t>log</m:t>
                      </m:r>
                      <m:f>
                        <m:fPr>
                          <m:ctrlPr>
                            <a:rPr lang="zh-CN" altLang="en-US" i="1">
                              <a:latin typeface="Cambria Math" panose="02040503050406030204" pitchFamily="18" charset="0"/>
                            </a:rPr>
                          </m:ctrlPr>
                        </m:fPr>
                        <m:num>
                          <m:r>
                            <m:rPr>
                              <m:nor/>
                            </m:rPr>
                            <a:rPr lang="zh-CN" altLang="en-US">
                              <a:latin typeface="Times New Roman" panose="02020603050405020304" pitchFamily="18" charset="0"/>
                              <a:cs typeface="Times New Roman" panose="02020603050405020304" pitchFamily="18" charset="0"/>
                            </a:rPr>
                            <m:t>1</m:t>
                          </m:r>
                          <m:r>
                            <a:rPr lang="zh-CN" altLang="en-US" i="0">
                              <a:latin typeface="Cambria Math" panose="02040503050406030204" pitchFamily="18" charset="0"/>
                            </a:rPr>
                            <m:t>−</m:t>
                          </m:r>
                          <m:r>
                            <m:rPr>
                              <m:nor/>
                            </m:rPr>
                            <a:rPr lang="zh-CN" altLang="en-US" i="1">
                              <a:latin typeface="Times New Roman" panose="02020603050405020304" pitchFamily="18" charset="0"/>
                              <a:cs typeface="Times New Roman" panose="02020603050405020304" pitchFamily="18" charset="0"/>
                            </a:rPr>
                            <m:t>ρ</m:t>
                          </m:r>
                        </m:num>
                        <m:den>
                          <m:acc>
                            <m:accPr>
                              <m:chr m:val="̂"/>
                              <m:ctrlPr>
                                <a:rPr lang="zh-CN" altLang="en-US" i="1">
                                  <a:latin typeface="Cambria Math" panose="02040503050406030204" pitchFamily="18" charset="0"/>
                                </a:rPr>
                              </m:ctrlPr>
                            </m:accPr>
                            <m:e>
                              <m:sSub>
                                <m:sSubPr>
                                  <m:ctrlPr>
                                    <a:rPr lang="zh-CN" altLang="en-US" i="1">
                                      <a:latin typeface="Cambria Math" panose="02040503050406030204" pitchFamily="18" charset="0"/>
                                    </a:rPr>
                                  </m:ctrlPr>
                                </m:sSubPr>
                                <m:e>
                                  <m:r>
                                    <m:rPr>
                                      <m:nor/>
                                    </m:rPr>
                                    <a:rPr lang="zh-CN" altLang="en-US" i="1">
                                      <a:latin typeface="Times New Roman" panose="02020603050405020304" pitchFamily="18" charset="0"/>
                                      <a:cs typeface="Times New Roman" panose="02020603050405020304" pitchFamily="18" charset="0"/>
                                    </a:rPr>
                                    <m:t>h</m:t>
                                  </m:r>
                                </m:e>
                                <m:sub>
                                  <m:r>
                                    <m:rPr>
                                      <m:nor/>
                                    </m:rPr>
                                    <a:rPr lang="zh-CN" altLang="en-US" i="1">
                                      <a:latin typeface="Times New Roman" panose="02020603050405020304" pitchFamily="18" charset="0"/>
                                      <a:cs typeface="Times New Roman" panose="02020603050405020304" pitchFamily="18" charset="0"/>
                                    </a:rPr>
                                    <m:t>j</m:t>
                                  </m:r>
                                </m:sub>
                              </m:sSub>
                            </m:e>
                          </m:acc>
                        </m:den>
                      </m:f>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2151072" y="4804060"/>
                <a:ext cx="4020460" cy="750398"/>
              </a:xfrm>
              <a:prstGeom prst="rect">
                <a:avLst/>
              </a:prstGeom>
              <a:blipFill>
                <a:blip r:embed="rId4"/>
                <a:stretch>
                  <a:fillRect/>
                </a:stretch>
              </a:blipFill>
            </p:spPr>
            <p:txBody>
              <a:bodyPr/>
              <a:lstStyle/>
              <a:p>
                <a:r>
                  <a:rPr lang="zh-CN" altLang="en-US">
                    <a:noFill/>
                  </a:rPr>
                  <a:t> </a:t>
                </a:r>
              </a:p>
            </p:txBody>
          </p:sp>
        </mc:Fallback>
      </mc:AlternateContent>
      <p:sp>
        <p:nvSpPr>
          <p:cNvPr id="23" name="文本框 29"/>
          <p:cNvSpPr txBox="1"/>
          <p:nvPr/>
        </p:nvSpPr>
        <p:spPr>
          <a:xfrm>
            <a:off x="6898270" y="3942600"/>
            <a:ext cx="1580809" cy="656590"/>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dirty="0" smtClean="0">
                <a:solidFill>
                  <a:srgbClr val="002060"/>
                </a:solidFill>
              </a:rPr>
              <a:t>输入和输出</a:t>
            </a:r>
            <a:endParaRPr lang="en-US" altLang="zh-CN" dirty="0" smtClean="0">
              <a:solidFill>
                <a:srgbClr val="002060"/>
              </a:solidFill>
            </a:endParaRPr>
          </a:p>
          <a:p>
            <a:pPr>
              <a:lnSpc>
                <a:spcPts val="2200"/>
              </a:lnSpc>
            </a:pPr>
            <a:r>
              <a:rPr lang="zh-CN" altLang="en-US" dirty="0" smtClean="0">
                <a:solidFill>
                  <a:srgbClr val="002060"/>
                </a:solidFill>
              </a:rPr>
              <a:t>长得像不像</a:t>
            </a:r>
          </a:p>
        </p:txBody>
      </p:sp>
      <p:sp>
        <p:nvSpPr>
          <p:cNvPr id="24" name="文本框 29"/>
          <p:cNvSpPr txBox="1"/>
          <p:nvPr/>
        </p:nvSpPr>
        <p:spPr>
          <a:xfrm>
            <a:off x="6887128" y="5038582"/>
            <a:ext cx="1591951" cy="656590"/>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dirty="0" smtClean="0">
                <a:solidFill>
                  <a:srgbClr val="002060"/>
                </a:solidFill>
              </a:rPr>
              <a:t>隐含层输出</a:t>
            </a:r>
            <a:endParaRPr lang="en-US" altLang="zh-CN" dirty="0" smtClean="0">
              <a:solidFill>
                <a:srgbClr val="002060"/>
              </a:solidFill>
            </a:endParaRPr>
          </a:p>
          <a:p>
            <a:pPr>
              <a:lnSpc>
                <a:spcPts val="2200"/>
              </a:lnSpc>
            </a:pPr>
            <a:r>
              <a:rPr lang="zh-CN" altLang="en-US" dirty="0" smtClean="0">
                <a:solidFill>
                  <a:srgbClr val="002060"/>
                </a:solidFill>
              </a:rPr>
              <a:t>满足稀疏性</a:t>
            </a:r>
            <a:endParaRPr lang="en-US" altLang="zh-CN" dirty="0" smtClean="0">
              <a:solidFill>
                <a:srgbClr val="002060"/>
              </a:solidFill>
            </a:endParaRPr>
          </a:p>
        </p:txBody>
      </p:sp>
      <p:cxnSp>
        <p:nvCxnSpPr>
          <p:cNvPr id="25" name="直接箭头连接符 24"/>
          <p:cNvCxnSpPr/>
          <p:nvPr/>
        </p:nvCxnSpPr>
        <p:spPr>
          <a:xfrm flipV="1">
            <a:off x="6438694" y="5226683"/>
            <a:ext cx="459576"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6427552" y="4129830"/>
            <a:ext cx="459576"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1" name="文本框 29"/>
          <p:cNvSpPr txBox="1"/>
          <p:nvPr/>
        </p:nvSpPr>
        <p:spPr>
          <a:xfrm>
            <a:off x="5818377" y="225082"/>
            <a:ext cx="2992851" cy="1502976"/>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en-US" altLang="zh-CN" i="1" dirty="0" smtClean="0">
                <a:solidFill>
                  <a:srgbClr val="002060"/>
                </a:solidFill>
                <a:latin typeface="Times New Roman" panose="02020603050405020304" pitchFamily="18" charset="0"/>
                <a:cs typeface="Times New Roman" panose="02020603050405020304" pitchFamily="18" charset="0"/>
              </a:rPr>
              <a:t>N</a:t>
            </a:r>
            <a:r>
              <a:rPr lang="zh-CN" altLang="en-US" dirty="0" smtClean="0">
                <a:solidFill>
                  <a:srgbClr val="002060"/>
                </a:solidFill>
              </a:rPr>
              <a:t>：每一批次训练样本个数</a:t>
            </a:r>
            <a:endParaRPr lang="en-US" altLang="zh-CN" dirty="0" smtClean="0">
              <a:solidFill>
                <a:srgbClr val="002060"/>
              </a:solidFill>
            </a:endParaRPr>
          </a:p>
          <a:p>
            <a:pPr>
              <a:lnSpc>
                <a:spcPts val="2200"/>
              </a:lnSpc>
            </a:pPr>
            <a:r>
              <a:rPr lang="en-US" altLang="zh-CN" i="1" dirty="0" smtClean="0">
                <a:solidFill>
                  <a:srgbClr val="002060"/>
                </a:solidFill>
                <a:latin typeface="Times New Roman" panose="02020603050405020304" pitchFamily="18" charset="0"/>
                <a:cs typeface="Times New Roman" panose="02020603050405020304" pitchFamily="18" charset="0"/>
              </a:rPr>
              <a:t>m</a:t>
            </a:r>
            <a:r>
              <a:rPr lang="zh-CN" altLang="en-US" dirty="0" smtClean="0">
                <a:solidFill>
                  <a:srgbClr val="002060"/>
                </a:solidFill>
              </a:rPr>
              <a:t>：输入输出数据维数</a:t>
            </a:r>
            <a:endParaRPr lang="en-US" altLang="zh-CN" dirty="0" smtClean="0">
              <a:solidFill>
                <a:srgbClr val="002060"/>
              </a:solidFill>
            </a:endParaRPr>
          </a:p>
          <a:p>
            <a:pPr>
              <a:lnSpc>
                <a:spcPts val="2200"/>
              </a:lnSpc>
            </a:pPr>
            <a:r>
              <a:rPr lang="en-US" altLang="zh-CN" i="1" dirty="0" smtClean="0">
                <a:solidFill>
                  <a:srgbClr val="002060"/>
                </a:solidFill>
                <a:latin typeface="Times New Roman" panose="02020603050405020304" pitchFamily="18" charset="0"/>
                <a:cs typeface="Times New Roman" panose="02020603050405020304" pitchFamily="18" charset="0"/>
              </a:rPr>
              <a:t>n</a:t>
            </a:r>
            <a:r>
              <a:rPr lang="zh-CN" altLang="en-US" dirty="0" smtClean="0">
                <a:solidFill>
                  <a:srgbClr val="002060"/>
                </a:solidFill>
              </a:rPr>
              <a:t>：隐含层神经元个数 </a:t>
            </a:r>
            <a:endParaRPr lang="en-US" altLang="zh-CN" dirty="0" smtClean="0">
              <a:solidFill>
                <a:srgbClr val="002060"/>
              </a:solidFill>
            </a:endParaRPr>
          </a:p>
          <a:p>
            <a:pPr>
              <a:lnSpc>
                <a:spcPts val="2200"/>
              </a:lnSpc>
            </a:pPr>
            <a:r>
              <a:rPr lang="en-US" altLang="zh-CN" i="1" dirty="0" smtClean="0">
                <a:solidFill>
                  <a:srgbClr val="002060"/>
                </a:solidFill>
                <a:latin typeface="Times New Roman" panose="02020603050405020304" pitchFamily="18" charset="0"/>
                <a:cs typeface="Times New Roman" panose="02020603050405020304" pitchFamily="18" charset="0"/>
              </a:rPr>
              <a:t>ρ</a:t>
            </a:r>
            <a:r>
              <a:rPr lang="zh-CN" altLang="en-US" dirty="0" smtClean="0">
                <a:solidFill>
                  <a:srgbClr val="002060"/>
                </a:solidFill>
              </a:rPr>
              <a:t>：稀疏性参数</a:t>
            </a:r>
            <a:endParaRPr lang="en-US" altLang="zh-CN" dirty="0" smtClean="0">
              <a:solidFill>
                <a:srgbClr val="002060"/>
              </a:solidFill>
            </a:endParaRPr>
          </a:p>
          <a:p>
            <a:pPr>
              <a:lnSpc>
                <a:spcPts val="2200"/>
              </a:lnSpc>
            </a:pPr>
            <a:r>
              <a:rPr lang="en-US" altLang="zh-CN" i="1" dirty="0" smtClean="0">
                <a:solidFill>
                  <a:srgbClr val="002060"/>
                </a:solidFill>
                <a:latin typeface="Times New Roman" panose="02020603050405020304" pitchFamily="18" charset="0"/>
                <a:cs typeface="Times New Roman" panose="02020603050405020304" pitchFamily="18" charset="0"/>
              </a:rPr>
              <a:t>βr</a:t>
            </a:r>
            <a:r>
              <a:rPr lang="zh-CN" altLang="en-US" dirty="0" smtClean="0">
                <a:solidFill>
                  <a:srgbClr val="002060"/>
                </a:solidFill>
              </a:rPr>
              <a:t>：正则项权重，</a:t>
            </a:r>
            <a:endParaRPr lang="en-US" altLang="zh-CN" dirty="0">
              <a:solidFill>
                <a:srgbClr val="002060"/>
              </a:solidFill>
            </a:endParaRPr>
          </a:p>
        </p:txBody>
      </p:sp>
      <mc:AlternateContent xmlns:mc="http://schemas.openxmlformats.org/markup-compatibility/2006" xmlns:a14="http://schemas.microsoft.com/office/drawing/2010/main">
        <mc:Choice Requires="a14">
          <p:sp>
            <p:nvSpPr>
              <p:cNvPr id="6" name="矩形 5"/>
              <p:cNvSpPr/>
              <p:nvPr/>
            </p:nvSpPr>
            <p:spPr>
              <a:xfrm>
                <a:off x="3241082" y="5554458"/>
                <a:ext cx="1840439" cy="9541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zh-CN" altLang="en-US" i="1" smtClean="0">
                          <a:latin typeface="Cambria Math" panose="02040503050406030204" pitchFamily="18" charset="0"/>
                        </a:rPr>
                        <m:t> </m:t>
                      </m:r>
                      <m:acc>
                        <m:accPr>
                          <m:chr m:val="̂"/>
                          <m:ctrlPr>
                            <a:rPr lang="zh-CN" altLang="en-US" i="1">
                              <a:latin typeface="Cambria Math" panose="02040503050406030204" pitchFamily="18" charset="0"/>
                            </a:rPr>
                          </m:ctrlPr>
                        </m:accPr>
                        <m:e>
                          <m:sSub>
                            <m:sSubPr>
                              <m:ctrlPr>
                                <a:rPr lang="zh-CN" altLang="en-US" i="1">
                                  <a:latin typeface="Cambria Math" panose="02040503050406030204" pitchFamily="18" charset="0"/>
                                </a:rPr>
                              </m:ctrlPr>
                            </m:sSubPr>
                            <m:e>
                              <m:r>
                                <m:rPr>
                                  <m:nor/>
                                </m:rPr>
                                <a:rPr lang="zh-CN" altLang="en-US" i="1">
                                  <a:latin typeface="Times New Roman" panose="02020603050405020304" pitchFamily="18" charset="0"/>
                                  <a:cs typeface="Times New Roman" panose="02020603050405020304" pitchFamily="18" charset="0"/>
                                </a:rPr>
                                <m:t>h</m:t>
                              </m:r>
                            </m:e>
                            <m:sub>
                              <m:r>
                                <m:rPr>
                                  <m:nor/>
                                </m:rPr>
                                <a:rPr lang="zh-CN" altLang="en-US" i="1">
                                  <a:latin typeface="Times New Roman" panose="02020603050405020304" pitchFamily="18" charset="0"/>
                                  <a:cs typeface="Times New Roman" panose="02020603050405020304" pitchFamily="18" charset="0"/>
                                </a:rPr>
                                <m:t>j</m:t>
                              </m:r>
                            </m:sub>
                          </m:sSub>
                        </m:e>
                      </m:acc>
                      <m:r>
                        <a:rPr lang="en-US" altLang="zh-CN" i="0" smtClean="0">
                          <a:latin typeface="Cambria Math" panose="02040503050406030204" pitchFamily="18" charset="0"/>
                        </a:rPr>
                        <m:t>=</m:t>
                      </m:r>
                      <m:r>
                        <m:rPr>
                          <m:nor/>
                        </m:rPr>
                        <a:rPr lang="zh-CN" altLang="en-US">
                          <a:latin typeface="Times New Roman" panose="02020603050405020304" pitchFamily="18" charset="0"/>
                          <a:cs typeface="Times New Roman" panose="02020603050405020304" pitchFamily="18" charset="0"/>
                        </a:rPr>
                        <m:t> </m:t>
                      </m:r>
                      <m:f>
                        <m:fPr>
                          <m:ctrlPr>
                            <a:rPr lang="zh-CN" altLang="en-US" i="1">
                              <a:latin typeface="Cambria Math" panose="02040503050406030204" pitchFamily="18" charset="0"/>
                            </a:rPr>
                          </m:ctrlPr>
                        </m:fPr>
                        <m:num>
                          <m:r>
                            <m:rPr>
                              <m:nor/>
                            </m:rPr>
                            <a:rPr lang="zh-CN" altLang="en-US">
                              <a:latin typeface="Times New Roman" panose="02020603050405020304" pitchFamily="18" charset="0"/>
                              <a:cs typeface="Times New Roman" panose="02020603050405020304" pitchFamily="18" charset="0"/>
                            </a:rPr>
                            <m:t>1</m:t>
                          </m:r>
                        </m:num>
                        <m:den>
                          <m:r>
                            <m:rPr>
                              <m:nor/>
                            </m:rPr>
                            <a:rPr lang="zh-CN" altLang="en-US" i="1">
                              <a:latin typeface="Times New Roman" panose="02020603050405020304" pitchFamily="18" charset="0"/>
                              <a:cs typeface="Times New Roman" panose="02020603050405020304" pitchFamily="18" charset="0"/>
                            </a:rPr>
                            <m:t>N</m:t>
                          </m:r>
                        </m:den>
                      </m:f>
                      <m:nary>
                        <m:naryPr>
                          <m:chr m:val="∑"/>
                          <m:limLoc m:val="undOvr"/>
                          <m:ctrlPr>
                            <a:rPr lang="zh-CN" altLang="en-US" i="1">
                              <a:latin typeface="Cambria Math" panose="02040503050406030204" pitchFamily="18" charset="0"/>
                            </a:rPr>
                          </m:ctrlPr>
                        </m:naryPr>
                        <m:sub>
                          <m:r>
                            <m:rPr>
                              <m:nor/>
                            </m:rPr>
                            <a:rPr lang="zh-CN" altLang="en-US" i="1">
                              <a:latin typeface="Times New Roman" panose="02020603050405020304" pitchFamily="18" charset="0"/>
                              <a:cs typeface="Times New Roman" panose="02020603050405020304" pitchFamily="18" charset="0"/>
                            </a:rPr>
                            <m:t>k</m:t>
                          </m:r>
                          <m:r>
                            <m:rPr>
                              <m:nor/>
                            </m:rPr>
                            <a:rPr lang="zh-CN" altLang="en-US">
                              <a:latin typeface="Times New Roman" panose="02020603050405020304" pitchFamily="18" charset="0"/>
                              <a:cs typeface="Times New Roman" panose="02020603050405020304" pitchFamily="18" charset="0"/>
                            </a:rPr>
                            <m:t>=1</m:t>
                          </m:r>
                        </m:sub>
                        <m:sup>
                          <m:r>
                            <m:rPr>
                              <m:nor/>
                            </m:rPr>
                            <a:rPr lang="zh-CN" altLang="en-US" i="1">
                              <a:latin typeface="Times New Roman" panose="02020603050405020304" pitchFamily="18" charset="0"/>
                              <a:cs typeface="Times New Roman" panose="02020603050405020304" pitchFamily="18" charset="0"/>
                            </a:rPr>
                            <m:t>N</m:t>
                          </m:r>
                        </m:sup>
                        <m:e>
                          <m:sSubSup>
                            <m:sSubSupPr>
                              <m:ctrlPr>
                                <a:rPr lang="zh-CN" altLang="en-US" i="1">
                                  <a:latin typeface="Cambria Math" panose="02040503050406030204" pitchFamily="18" charset="0"/>
                                </a:rPr>
                              </m:ctrlPr>
                            </m:sSubSupPr>
                            <m:e>
                              <m:r>
                                <m:rPr>
                                  <m:nor/>
                                </m:rPr>
                                <a:rPr lang="zh-CN" altLang="en-US" i="1">
                                  <a:latin typeface="Times New Roman" panose="02020603050405020304" pitchFamily="18" charset="0"/>
                                  <a:cs typeface="Times New Roman" panose="02020603050405020304" pitchFamily="18" charset="0"/>
                                </a:rPr>
                                <m:t>h</m:t>
                              </m:r>
                            </m:e>
                            <m:sub>
                              <m:r>
                                <m:rPr>
                                  <m:nor/>
                                </m:rPr>
                                <a:rPr lang="zh-CN" altLang="en-US" i="1">
                                  <a:latin typeface="Times New Roman" panose="02020603050405020304" pitchFamily="18" charset="0"/>
                                  <a:cs typeface="Times New Roman" panose="02020603050405020304" pitchFamily="18" charset="0"/>
                                </a:rPr>
                                <m:t>j</m:t>
                              </m:r>
                            </m:sub>
                            <m:sup>
                              <m:r>
                                <m:rPr>
                                  <m:nor/>
                                </m:rPr>
                                <a:rPr lang="zh-CN" altLang="en-US" i="1">
                                  <a:latin typeface="Times New Roman" panose="02020603050405020304" pitchFamily="18" charset="0"/>
                                  <a:cs typeface="Times New Roman" panose="02020603050405020304" pitchFamily="18" charset="0"/>
                                </a:rPr>
                                <m:t>(</m:t>
                              </m:r>
                              <m:r>
                                <m:rPr>
                                  <m:nor/>
                                </m:rPr>
                                <a:rPr lang="zh-CN" altLang="en-US" i="1">
                                  <a:latin typeface="Times New Roman" panose="02020603050405020304" pitchFamily="18" charset="0"/>
                                  <a:cs typeface="Times New Roman" panose="02020603050405020304" pitchFamily="18" charset="0"/>
                                </a:rPr>
                                <m:t>k</m:t>
                              </m:r>
                              <m:r>
                                <m:rPr>
                                  <m:nor/>
                                </m:rPr>
                                <a:rPr lang="zh-CN" altLang="en-US" i="1">
                                  <a:latin typeface="Times New Roman" panose="02020603050405020304" pitchFamily="18" charset="0"/>
                                  <a:cs typeface="Times New Roman" panose="02020603050405020304" pitchFamily="18" charset="0"/>
                                </a:rPr>
                                <m:t>)</m:t>
                              </m:r>
                            </m:sup>
                          </m:sSubSup>
                        </m:e>
                      </m:nary>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3241082" y="5554458"/>
                <a:ext cx="1840439" cy="954107"/>
              </a:xfrm>
              <a:prstGeom prst="rect">
                <a:avLst/>
              </a:prstGeom>
              <a:blipFill>
                <a:blip r:embed="rId5"/>
                <a:stretch>
                  <a:fillRect/>
                </a:stretch>
              </a:blipFill>
            </p:spPr>
            <p:txBody>
              <a:bodyPr/>
              <a:lstStyle/>
              <a:p>
                <a:r>
                  <a:rPr lang="zh-CN" altLang="en-US">
                    <a:noFill/>
                  </a:rPr>
                  <a:t> </a:t>
                </a:r>
              </a:p>
            </p:txBody>
          </p:sp>
        </mc:Fallback>
      </mc:AlternateContent>
      <p:sp>
        <p:nvSpPr>
          <p:cNvPr id="20" name="文本框 29"/>
          <p:cNvSpPr txBox="1"/>
          <p:nvPr/>
        </p:nvSpPr>
        <p:spPr>
          <a:xfrm>
            <a:off x="3653683" y="2070349"/>
            <a:ext cx="1580809" cy="35888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dirty="0" smtClean="0">
                <a:solidFill>
                  <a:srgbClr val="002060"/>
                </a:solidFill>
              </a:rPr>
              <a:t>损失函数</a:t>
            </a:r>
          </a:p>
        </p:txBody>
      </p:sp>
      <p:cxnSp>
        <p:nvCxnSpPr>
          <p:cNvPr id="21" name="直接箭头连接符 20"/>
          <p:cNvCxnSpPr/>
          <p:nvPr/>
        </p:nvCxnSpPr>
        <p:spPr>
          <a:xfrm flipV="1">
            <a:off x="4161887" y="2405447"/>
            <a:ext cx="56271" cy="4054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 name="文本框 29"/>
          <p:cNvSpPr txBox="1"/>
          <p:nvPr/>
        </p:nvSpPr>
        <p:spPr>
          <a:xfrm>
            <a:off x="5447585" y="2081786"/>
            <a:ext cx="930353"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dirty="0" smtClean="0">
                <a:solidFill>
                  <a:srgbClr val="002060"/>
                </a:solidFill>
              </a:rPr>
              <a:t>正则项</a:t>
            </a:r>
          </a:p>
        </p:txBody>
      </p:sp>
      <p:cxnSp>
        <p:nvCxnSpPr>
          <p:cNvPr id="26" name="直接箭头连接符 25"/>
          <p:cNvCxnSpPr/>
          <p:nvPr/>
        </p:nvCxnSpPr>
        <p:spPr>
          <a:xfrm flipH="1" flipV="1">
            <a:off x="5906635" y="2430847"/>
            <a:ext cx="39303" cy="3468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文本框 29"/>
          <p:cNvSpPr txBox="1"/>
          <p:nvPr/>
        </p:nvSpPr>
        <p:spPr>
          <a:xfrm>
            <a:off x="477575" y="2501668"/>
            <a:ext cx="1580809" cy="938719"/>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dirty="0" smtClean="0">
                <a:solidFill>
                  <a:srgbClr val="002060"/>
                </a:solidFill>
              </a:rPr>
              <a:t>   目标函数</a:t>
            </a:r>
            <a:endParaRPr lang="en-US" altLang="zh-CN" dirty="0" smtClean="0">
              <a:solidFill>
                <a:srgbClr val="002060"/>
              </a:solidFill>
            </a:endParaRPr>
          </a:p>
          <a:p>
            <a:pPr>
              <a:lnSpc>
                <a:spcPts val="2200"/>
              </a:lnSpc>
            </a:pPr>
            <a:r>
              <a:rPr lang="zh-CN" altLang="en-US" dirty="0" smtClean="0">
                <a:solidFill>
                  <a:srgbClr val="002060"/>
                </a:solidFill>
              </a:rPr>
              <a:t>（通过训练</a:t>
            </a:r>
            <a:endParaRPr lang="en-US" altLang="zh-CN" dirty="0" smtClean="0">
              <a:solidFill>
                <a:srgbClr val="002060"/>
              </a:solidFill>
            </a:endParaRPr>
          </a:p>
          <a:p>
            <a:pPr>
              <a:lnSpc>
                <a:spcPts val="2200"/>
              </a:lnSpc>
            </a:pPr>
            <a:r>
              <a:rPr lang="en-US" altLang="zh-CN" dirty="0">
                <a:solidFill>
                  <a:srgbClr val="002060"/>
                </a:solidFill>
              </a:rPr>
              <a:t> </a:t>
            </a:r>
            <a:r>
              <a:rPr lang="en-US" altLang="zh-CN" dirty="0" smtClean="0">
                <a:solidFill>
                  <a:srgbClr val="002060"/>
                </a:solidFill>
              </a:rPr>
              <a:t>  </a:t>
            </a:r>
            <a:r>
              <a:rPr lang="zh-CN" altLang="en-US" dirty="0" smtClean="0">
                <a:solidFill>
                  <a:srgbClr val="002060"/>
                </a:solidFill>
              </a:rPr>
              <a:t>达到最小）</a:t>
            </a:r>
          </a:p>
        </p:txBody>
      </p:sp>
      <p:cxnSp>
        <p:nvCxnSpPr>
          <p:cNvPr id="30" name="直接箭头连接符 29"/>
          <p:cNvCxnSpPr/>
          <p:nvPr/>
        </p:nvCxnSpPr>
        <p:spPr>
          <a:xfrm flipH="1" flipV="1">
            <a:off x="1814975" y="2909009"/>
            <a:ext cx="445625" cy="1803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2" name="文本框 29"/>
          <p:cNvSpPr txBox="1"/>
          <p:nvPr/>
        </p:nvSpPr>
        <p:spPr>
          <a:xfrm>
            <a:off x="611187" y="1947475"/>
            <a:ext cx="2992851"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dirty="0" smtClean="0">
                <a:solidFill>
                  <a:srgbClr val="002060"/>
                </a:solidFill>
              </a:rPr>
              <a:t>构造自动编码器的</a:t>
            </a:r>
            <a:r>
              <a:rPr lang="zh-CN" altLang="en-US" dirty="0">
                <a:solidFill>
                  <a:srgbClr val="002060"/>
                </a:solidFill>
              </a:rPr>
              <a:t>目标函数</a:t>
            </a:r>
            <a:endParaRPr lang="en-US" altLang="zh-CN" dirty="0" smtClean="0">
              <a:solidFill>
                <a:srgbClr val="002060"/>
              </a:solidFill>
            </a:endParaRPr>
          </a:p>
        </p:txBody>
      </p:sp>
    </p:spTree>
    <p:extLst>
      <p:ext uri="{BB962C8B-B14F-4D97-AF65-F5344CB8AC3E}">
        <p14:creationId xmlns:p14="http://schemas.microsoft.com/office/powerpoint/2010/main" val="17555489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p:cNvSpPr/>
          <p:nvPr/>
        </p:nvSpPr>
        <p:spPr>
          <a:xfrm flipH="1">
            <a:off x="-26964" y="-6251"/>
            <a:ext cx="4635476" cy="6904592"/>
          </a:xfrm>
          <a:custGeom>
            <a:avLst/>
            <a:gdLst>
              <a:gd name="connsiteX0" fmla="*/ 0 w 4608514"/>
              <a:gd name="connsiteY0" fmla="*/ 6043981 h 6043981"/>
              <a:gd name="connsiteX1" fmla="*/ 2819212 w 4608514"/>
              <a:gd name="connsiteY1" fmla="*/ 0 h 6043981"/>
              <a:gd name="connsiteX2" fmla="*/ 4608514 w 4608514"/>
              <a:gd name="connsiteY2" fmla="*/ 0 h 6043981"/>
              <a:gd name="connsiteX3" fmla="*/ 1789302 w 4608514"/>
              <a:gd name="connsiteY3" fmla="*/ 6043981 h 6043981"/>
              <a:gd name="connsiteX4" fmla="*/ 0 w 4608514"/>
              <a:gd name="connsiteY4" fmla="*/ 6043981 h 6043981"/>
              <a:gd name="connsiteX0" fmla="*/ 0 w 4613184"/>
              <a:gd name="connsiteY0" fmla="*/ 6043981 h 6084322"/>
              <a:gd name="connsiteX1" fmla="*/ 2819212 w 4613184"/>
              <a:gd name="connsiteY1" fmla="*/ 0 h 6084322"/>
              <a:gd name="connsiteX2" fmla="*/ 4608514 w 4613184"/>
              <a:gd name="connsiteY2" fmla="*/ 0 h 6084322"/>
              <a:gd name="connsiteX3" fmla="*/ 4613184 w 4613184"/>
              <a:gd name="connsiteY3" fmla="*/ 6084322 h 6084322"/>
              <a:gd name="connsiteX4" fmla="*/ 0 w 4613184"/>
              <a:gd name="connsiteY4" fmla="*/ 6043981 h 6084322"/>
              <a:gd name="connsiteX0" fmla="*/ 0 w 4613184"/>
              <a:gd name="connsiteY0" fmla="*/ 6864251 h 6904592"/>
              <a:gd name="connsiteX1" fmla="*/ 3209177 w 4613184"/>
              <a:gd name="connsiteY1" fmla="*/ 0 h 6904592"/>
              <a:gd name="connsiteX2" fmla="*/ 4608514 w 4613184"/>
              <a:gd name="connsiteY2" fmla="*/ 820270 h 6904592"/>
              <a:gd name="connsiteX3" fmla="*/ 4613184 w 4613184"/>
              <a:gd name="connsiteY3" fmla="*/ 6904592 h 6904592"/>
              <a:gd name="connsiteX4" fmla="*/ 0 w 4613184"/>
              <a:gd name="connsiteY4" fmla="*/ 6864251 h 6904592"/>
              <a:gd name="connsiteX0" fmla="*/ 0 w 4635476"/>
              <a:gd name="connsiteY0" fmla="*/ 6864251 h 6904592"/>
              <a:gd name="connsiteX1" fmla="*/ 3209177 w 4635476"/>
              <a:gd name="connsiteY1" fmla="*/ 0 h 6904592"/>
              <a:gd name="connsiteX2" fmla="*/ 4635408 w 4635476"/>
              <a:gd name="connsiteY2" fmla="*/ 0 h 6904592"/>
              <a:gd name="connsiteX3" fmla="*/ 4613184 w 4635476"/>
              <a:gd name="connsiteY3" fmla="*/ 6904592 h 6904592"/>
              <a:gd name="connsiteX4" fmla="*/ 0 w 4635476"/>
              <a:gd name="connsiteY4" fmla="*/ 6864251 h 6904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5476" h="6904592">
                <a:moveTo>
                  <a:pt x="0" y="6864251"/>
                </a:moveTo>
                <a:lnTo>
                  <a:pt x="3209177" y="0"/>
                </a:lnTo>
                <a:lnTo>
                  <a:pt x="4635408" y="0"/>
                </a:lnTo>
                <a:cubicBezTo>
                  <a:pt x="4636965" y="2028107"/>
                  <a:pt x="4611627" y="4876485"/>
                  <a:pt x="4613184" y="6904592"/>
                </a:cubicBezTo>
                <a:lnTo>
                  <a:pt x="0" y="686425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827149" y="1625954"/>
            <a:ext cx="828000" cy="828000"/>
            <a:chOff x="1827149" y="1625954"/>
            <a:chExt cx="828000" cy="828000"/>
          </a:xfrm>
        </p:grpSpPr>
        <p:sp>
          <p:nvSpPr>
            <p:cNvPr id="9" name="椭圆 8"/>
            <p:cNvSpPr>
              <a:spLocks noChangeAspect="1"/>
            </p:cNvSpPr>
            <p:nvPr/>
          </p:nvSpPr>
          <p:spPr>
            <a:xfrm>
              <a:off x="1827149" y="1625954"/>
              <a:ext cx="828000" cy="8280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904142" y="1782985"/>
              <a:ext cx="674014" cy="523220"/>
            </a:xfrm>
            <a:prstGeom prst="rect">
              <a:avLst/>
            </a:prstGeom>
            <a:noFill/>
          </p:spPr>
          <p:txBody>
            <a:bodyPr wrap="square" rtlCol="0">
              <a:spAutoFit/>
            </a:bodyPr>
            <a:lstStyle/>
            <a:p>
              <a:pPr algn="ctr"/>
              <a:r>
                <a:rPr lang="en-US" altLang="zh-CN" sz="2800" b="1" dirty="0" smtClean="0">
                  <a:solidFill>
                    <a:schemeClr val="tx1">
                      <a:lumMod val="85000"/>
                      <a:lumOff val="15000"/>
                    </a:schemeClr>
                  </a:solidFill>
                  <a:latin typeface="微软雅黑" panose="020B0503020204020204" pitchFamily="34" charset="-122"/>
                  <a:ea typeface="微软雅黑" panose="020B0503020204020204" pitchFamily="34" charset="-122"/>
                </a:rPr>
                <a:t>01</a:t>
              </a:r>
              <a:endParaRPr lang="zh-CN" altLang="en-US" sz="28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2405971" y="2838627"/>
            <a:ext cx="828000" cy="828000"/>
            <a:chOff x="2405971" y="2838627"/>
            <a:chExt cx="828000" cy="828000"/>
          </a:xfrm>
        </p:grpSpPr>
        <p:sp>
          <p:nvSpPr>
            <p:cNvPr id="10" name="椭圆 9"/>
            <p:cNvSpPr>
              <a:spLocks noChangeAspect="1"/>
            </p:cNvSpPr>
            <p:nvPr/>
          </p:nvSpPr>
          <p:spPr>
            <a:xfrm>
              <a:off x="2405971" y="2838627"/>
              <a:ext cx="828000" cy="8280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482964" y="2991017"/>
              <a:ext cx="674014" cy="523220"/>
            </a:xfrm>
            <a:prstGeom prst="rect">
              <a:avLst/>
            </a:prstGeom>
            <a:noFill/>
          </p:spPr>
          <p:txBody>
            <a:bodyPr wrap="square" rtlCol="0">
              <a:spAutoFit/>
            </a:bodyPr>
            <a:lstStyle/>
            <a:p>
              <a:pPr algn="ctr"/>
              <a:r>
                <a:rPr lang="en-US" altLang="zh-CN" sz="2800" b="1" dirty="0" smtClean="0">
                  <a:solidFill>
                    <a:schemeClr val="tx1">
                      <a:lumMod val="85000"/>
                      <a:lumOff val="15000"/>
                    </a:schemeClr>
                  </a:solidFill>
                  <a:latin typeface="微软雅黑" panose="020B0503020204020204" pitchFamily="34" charset="-122"/>
                  <a:ea typeface="微软雅黑" panose="020B0503020204020204" pitchFamily="34" charset="-122"/>
                </a:rPr>
                <a:t>02</a:t>
              </a:r>
              <a:endParaRPr lang="zh-CN" altLang="en-US" sz="28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2984793" y="4046659"/>
            <a:ext cx="828000" cy="828000"/>
            <a:chOff x="2984793" y="4046659"/>
            <a:chExt cx="828000" cy="828000"/>
          </a:xfrm>
        </p:grpSpPr>
        <p:sp>
          <p:nvSpPr>
            <p:cNvPr id="11" name="椭圆 10"/>
            <p:cNvSpPr>
              <a:spLocks noChangeAspect="1"/>
            </p:cNvSpPr>
            <p:nvPr/>
          </p:nvSpPr>
          <p:spPr>
            <a:xfrm>
              <a:off x="2984793" y="4046659"/>
              <a:ext cx="828000" cy="8280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061786" y="4199049"/>
              <a:ext cx="674014" cy="523220"/>
            </a:xfrm>
            <a:prstGeom prst="rect">
              <a:avLst/>
            </a:prstGeom>
            <a:noFill/>
          </p:spPr>
          <p:txBody>
            <a:bodyPr wrap="square" rtlCol="0">
              <a:spAutoFit/>
            </a:bodyPr>
            <a:lstStyle/>
            <a:p>
              <a:pPr algn="ctr"/>
              <a:r>
                <a:rPr lang="en-US" altLang="zh-CN" sz="2800" b="1" dirty="0" smtClean="0">
                  <a:solidFill>
                    <a:schemeClr val="tx1">
                      <a:lumMod val="85000"/>
                      <a:lumOff val="15000"/>
                    </a:schemeClr>
                  </a:solidFill>
                  <a:latin typeface="微软雅黑" panose="020B0503020204020204" pitchFamily="34" charset="-122"/>
                  <a:ea typeface="微软雅黑" panose="020B0503020204020204" pitchFamily="34" charset="-122"/>
                </a:rPr>
                <a:t>03</a:t>
              </a:r>
              <a:endParaRPr lang="zh-CN" altLang="en-US" sz="28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3563616" y="5254690"/>
            <a:ext cx="828000" cy="828000"/>
            <a:chOff x="3563616" y="5254690"/>
            <a:chExt cx="828000" cy="828000"/>
          </a:xfrm>
        </p:grpSpPr>
        <p:sp>
          <p:nvSpPr>
            <p:cNvPr id="12" name="椭圆 11"/>
            <p:cNvSpPr>
              <a:spLocks noChangeAspect="1"/>
            </p:cNvSpPr>
            <p:nvPr/>
          </p:nvSpPr>
          <p:spPr>
            <a:xfrm>
              <a:off x="3563616" y="5254690"/>
              <a:ext cx="828000" cy="8280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3640609" y="5407080"/>
              <a:ext cx="674014" cy="523220"/>
            </a:xfrm>
            <a:prstGeom prst="rect">
              <a:avLst/>
            </a:prstGeom>
            <a:noFill/>
          </p:spPr>
          <p:txBody>
            <a:bodyPr wrap="square" rtlCol="0">
              <a:spAutoFit/>
            </a:bodyPr>
            <a:lstStyle/>
            <a:p>
              <a:pPr algn="ctr"/>
              <a:r>
                <a:rPr lang="en-US" altLang="zh-CN" sz="2800" b="1" dirty="0" smtClean="0">
                  <a:solidFill>
                    <a:schemeClr val="tx1">
                      <a:lumMod val="85000"/>
                      <a:lumOff val="15000"/>
                    </a:schemeClr>
                  </a:solidFill>
                  <a:latin typeface="微软雅黑" panose="020B0503020204020204" pitchFamily="34" charset="-122"/>
                  <a:ea typeface="微软雅黑" panose="020B0503020204020204" pitchFamily="34" charset="-122"/>
                </a:rPr>
                <a:t>04</a:t>
              </a:r>
              <a:endParaRPr lang="zh-CN" altLang="en-US" sz="28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
        <p:nvSpPr>
          <p:cNvPr id="17" name="文本框 16"/>
          <p:cNvSpPr txBox="1"/>
          <p:nvPr/>
        </p:nvSpPr>
        <p:spPr>
          <a:xfrm>
            <a:off x="2984793" y="1625954"/>
            <a:ext cx="5582946" cy="769441"/>
          </a:xfrm>
          <a:prstGeom prst="rect">
            <a:avLst/>
          </a:prstGeom>
          <a:noFill/>
        </p:spPr>
        <p:txBody>
          <a:bodyPr wrap="square" rtlCol="0">
            <a:spAutoFit/>
          </a:bodyPr>
          <a:lstStyle/>
          <a:p>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研究背景</a:t>
            </a:r>
            <a:endPar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endParaRPr>
          </a:p>
          <a:p>
            <a:r>
              <a:rPr lang="da-DK" altLang="zh-CN" sz="2000" dirty="0" smtClean="0">
                <a:latin typeface="Times New Roman" panose="02020603050405020304" pitchFamily="18" charset="0"/>
                <a:cs typeface="Times New Roman" panose="02020603050405020304" pitchFamily="18" charset="0"/>
              </a:rPr>
              <a:t>Background of research</a:t>
            </a:r>
            <a:endParaRPr lang="da-DK" altLang="zh-CN" sz="2000" dirty="0">
              <a:latin typeface="Times New Roman" panose="02020603050405020304" pitchFamily="18" charset="0"/>
              <a:cs typeface="Times New Roman" panose="02020603050405020304" pitchFamily="18" charset="0"/>
            </a:endParaRPr>
          </a:p>
        </p:txBody>
      </p:sp>
      <p:sp>
        <p:nvSpPr>
          <p:cNvPr id="21" name="文本框 20"/>
          <p:cNvSpPr txBox="1"/>
          <p:nvPr/>
        </p:nvSpPr>
        <p:spPr>
          <a:xfrm>
            <a:off x="3566308" y="2835533"/>
            <a:ext cx="5001431" cy="769441"/>
          </a:xfrm>
          <a:prstGeom prst="rect">
            <a:avLst/>
          </a:prstGeom>
          <a:noFill/>
        </p:spPr>
        <p:txBody>
          <a:bodyPr wrap="square" rtlCol="0">
            <a:spAutoFit/>
          </a:bodyPr>
          <a:lstStyle/>
          <a:p>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算法设计</a:t>
            </a:r>
            <a:endPar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endParaRPr>
          </a:p>
          <a:p>
            <a:r>
              <a:rPr lang="en-US" altLang="zh-CN" sz="2000" dirty="0" smtClean="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Algorithm </a:t>
            </a:r>
            <a:r>
              <a:rPr lang="da-DK" altLang="zh-CN" sz="2000" dirty="0" smtClean="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design</a:t>
            </a:r>
            <a:endParaRPr lang="da-DK"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文本框 21"/>
          <p:cNvSpPr txBox="1"/>
          <p:nvPr/>
        </p:nvSpPr>
        <p:spPr>
          <a:xfrm>
            <a:off x="4147822" y="4045112"/>
            <a:ext cx="4996177" cy="738664"/>
          </a:xfrm>
          <a:prstGeom prst="rect">
            <a:avLst/>
          </a:prstGeom>
          <a:noFill/>
        </p:spPr>
        <p:txBody>
          <a:bodyPr wrap="square" rtlCol="0">
            <a:spAutoFit/>
          </a:bodyPr>
          <a:lstStyle/>
          <a:p>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系统</a:t>
            </a: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设计</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da-DK" altLang="zh-CN" dirty="0" smtClean="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S</a:t>
            </a:r>
            <a:r>
              <a:rPr lang="en-US" altLang="zh-CN" dirty="0" err="1" smtClean="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oftware</a:t>
            </a:r>
            <a:r>
              <a:rPr lang="en-US" altLang="zh-CN" dirty="0" smtClean="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design</a:t>
            </a:r>
            <a:endParaRPr lang="da-DK" altLang="zh-CN"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文本框 22"/>
          <p:cNvSpPr txBox="1"/>
          <p:nvPr/>
        </p:nvSpPr>
        <p:spPr>
          <a:xfrm>
            <a:off x="4729339" y="5254690"/>
            <a:ext cx="4414660" cy="769441"/>
          </a:xfrm>
          <a:prstGeom prst="rect">
            <a:avLst/>
          </a:prstGeom>
          <a:noFill/>
        </p:spPr>
        <p:txBody>
          <a:bodyPr wrap="square" rtlCol="0">
            <a:spAutoFit/>
          </a:bodyPr>
          <a:lstStyle/>
          <a:p>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实验结果</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da-DK" altLang="zh-CN" sz="2000" dirty="0" smtClean="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E</a:t>
            </a:r>
            <a:r>
              <a:rPr lang="en-US" altLang="zh-CN" sz="2000" dirty="0" err="1" smtClean="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xperiments</a:t>
            </a:r>
            <a:r>
              <a:rPr lang="en-US" altLang="zh-CN" sz="2000" dirty="0" smtClean="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&amp; </a:t>
            </a:r>
            <a:r>
              <a:rPr lang="da-DK" altLang="zh-CN" sz="2000" dirty="0" smtClean="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000" dirty="0" err="1" smtClean="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esults</a:t>
            </a:r>
            <a:endParaRPr lang="da-DK"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文本框 24"/>
          <p:cNvSpPr txBox="1"/>
          <p:nvPr/>
        </p:nvSpPr>
        <p:spPr>
          <a:xfrm>
            <a:off x="4362218" y="259392"/>
            <a:ext cx="4205521" cy="923330"/>
          </a:xfrm>
          <a:prstGeom prst="rect">
            <a:avLst/>
          </a:prstGeom>
          <a:noFill/>
        </p:spPr>
        <p:txBody>
          <a:bodyPr wrap="square" rtlCol="0">
            <a:spAutoFit/>
          </a:bodyPr>
          <a:lstStyle/>
          <a:p>
            <a:pPr algn="ctr"/>
            <a:r>
              <a:rPr lang="en-US" altLang="zh-CN" sz="5400" b="1" dirty="0" smtClean="0">
                <a:latin typeface="Times New Roman" panose="02020603050405020304" pitchFamily="18" charset="0"/>
                <a:cs typeface="Times New Roman" panose="02020603050405020304" pitchFamily="18" charset="0"/>
              </a:rPr>
              <a:t>CONTENT</a:t>
            </a:r>
            <a:endParaRPr lang="zh-CN" altLang="en-US" sz="5400" b="1" dirty="0">
              <a:latin typeface="Times New Roman" panose="02020603050405020304" pitchFamily="18" charset="0"/>
              <a:cs typeface="Times New Roman" panose="02020603050405020304" pitchFamily="18" charset="0"/>
            </a:endParaRPr>
          </a:p>
        </p:txBody>
      </p:sp>
      <p:grpSp>
        <p:nvGrpSpPr>
          <p:cNvPr id="24" name="组合 23"/>
          <p:cNvGrpSpPr/>
          <p:nvPr/>
        </p:nvGrpSpPr>
        <p:grpSpPr>
          <a:xfrm>
            <a:off x="8606970" y="6519446"/>
            <a:ext cx="638628" cy="338554"/>
            <a:chOff x="8663567" y="6519446"/>
            <a:chExt cx="638628" cy="338554"/>
          </a:xfrm>
        </p:grpSpPr>
        <p:sp>
          <p:nvSpPr>
            <p:cNvPr id="26" name="矩形 25"/>
            <p:cNvSpPr/>
            <p:nvPr/>
          </p:nvSpPr>
          <p:spPr>
            <a:xfrm>
              <a:off x="8766881" y="6519446"/>
              <a:ext cx="432000" cy="3385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8663567" y="6519446"/>
              <a:ext cx="638628" cy="338554"/>
            </a:xfrm>
            <a:prstGeom prst="rect">
              <a:avLst/>
            </a:prstGeom>
            <a:noFill/>
          </p:spPr>
          <p:txBody>
            <a:bodyPr wrap="square" rtlCol="0">
              <a:spAutoFit/>
            </a:bodyPr>
            <a:lstStyle/>
            <a:p>
              <a:pPr algn="ctr"/>
              <a:r>
                <a:rPr lang="en-US" altLang="zh-CN" sz="1600" dirty="0" smtClean="0">
                  <a:solidFill>
                    <a:schemeClr val="bg1"/>
                  </a:solidFill>
                  <a:latin typeface="微软雅黑" panose="020B0503020204020204" pitchFamily="34" charset="-122"/>
                  <a:ea typeface="微软雅黑" panose="020B0503020204020204" pitchFamily="34" charset="-122"/>
                </a:rPr>
                <a:t>02</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051902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53" presetClass="entr" presetSubtype="16"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par>
                                <p:cTn id="13" presetID="53" presetClass="entr" presetSubtype="16" fill="hold" nodeType="withEffect">
                                  <p:stCondLst>
                                    <p:cond delay="25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par>
                                <p:cTn id="18" presetID="53" presetClass="entr" presetSubtype="16" fill="hold" nodeType="withEffect">
                                  <p:stCondLst>
                                    <p:cond delay="25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par>
                                <p:cTn id="23" presetID="53" presetClass="entr" presetSubtype="16" fill="hold" nodeType="withEffect">
                                  <p:stCondLst>
                                    <p:cond delay="250"/>
                                  </p:stCondLst>
                                  <p:childTnLst>
                                    <p:set>
                                      <p:cBhvr>
                                        <p:cTn id="24" dur="1" fill="hold">
                                          <p:stCondLst>
                                            <p:cond delay="0"/>
                                          </p:stCondLst>
                                        </p:cTn>
                                        <p:tgtEl>
                                          <p:spTgt spid="18"/>
                                        </p:tgtEl>
                                        <p:attrNameLst>
                                          <p:attrName>style.visibility</p:attrName>
                                        </p:attrNameLst>
                                      </p:cBhvr>
                                      <p:to>
                                        <p:strVal val="visible"/>
                                      </p:to>
                                    </p:set>
                                    <p:anim calcmode="lin" valueType="num">
                                      <p:cBhvr>
                                        <p:cTn id="25" dur="500" fill="hold"/>
                                        <p:tgtEl>
                                          <p:spTgt spid="18"/>
                                        </p:tgtEl>
                                        <p:attrNameLst>
                                          <p:attrName>ppt_w</p:attrName>
                                        </p:attrNameLst>
                                      </p:cBhvr>
                                      <p:tavLst>
                                        <p:tav tm="0">
                                          <p:val>
                                            <p:fltVal val="0"/>
                                          </p:val>
                                        </p:tav>
                                        <p:tav tm="100000">
                                          <p:val>
                                            <p:strVal val="#ppt_w"/>
                                          </p:val>
                                        </p:tav>
                                      </p:tavLst>
                                    </p:anim>
                                    <p:anim calcmode="lin" valueType="num">
                                      <p:cBhvr>
                                        <p:cTn id="26" dur="500" fill="hold"/>
                                        <p:tgtEl>
                                          <p:spTgt spid="18"/>
                                        </p:tgtEl>
                                        <p:attrNameLst>
                                          <p:attrName>ppt_h</p:attrName>
                                        </p:attrNameLst>
                                      </p:cBhvr>
                                      <p:tavLst>
                                        <p:tav tm="0">
                                          <p:val>
                                            <p:fltVal val="0"/>
                                          </p:val>
                                        </p:tav>
                                        <p:tav tm="100000">
                                          <p:val>
                                            <p:strVal val="#ppt_h"/>
                                          </p:val>
                                        </p:tav>
                                      </p:tavLst>
                                    </p:anim>
                                    <p:animEffect transition="in" filter="fade">
                                      <p:cBhvr>
                                        <p:cTn id="27" dur="500"/>
                                        <p:tgtEl>
                                          <p:spTgt spid="18"/>
                                        </p:tgtEl>
                                      </p:cBhvr>
                                    </p:animEffect>
                                  </p:childTnLst>
                                </p:cTn>
                              </p:par>
                              <p:par>
                                <p:cTn id="28" presetID="22" presetClass="entr" presetSubtype="8" fill="hold" grpId="0" nodeType="withEffect">
                                  <p:stCondLst>
                                    <p:cond delay="500"/>
                                  </p:stCondLst>
                                  <p:childTnLst>
                                    <p:set>
                                      <p:cBhvr>
                                        <p:cTn id="29" dur="1" fill="hold">
                                          <p:stCondLst>
                                            <p:cond delay="0"/>
                                          </p:stCondLst>
                                        </p:cTn>
                                        <p:tgtEl>
                                          <p:spTgt spid="17"/>
                                        </p:tgtEl>
                                        <p:attrNameLst>
                                          <p:attrName>style.visibility</p:attrName>
                                        </p:attrNameLst>
                                      </p:cBhvr>
                                      <p:to>
                                        <p:strVal val="visible"/>
                                      </p:to>
                                    </p:set>
                                    <p:animEffect transition="in" filter="wipe(left)">
                                      <p:cBhvr>
                                        <p:cTn id="30" dur="500"/>
                                        <p:tgtEl>
                                          <p:spTgt spid="17"/>
                                        </p:tgtEl>
                                      </p:cBhvr>
                                    </p:animEffect>
                                  </p:childTnLst>
                                </p:cTn>
                              </p:par>
                              <p:par>
                                <p:cTn id="31" presetID="22" presetClass="entr" presetSubtype="8" fill="hold" grpId="0" nodeType="withEffect">
                                  <p:stCondLst>
                                    <p:cond delay="50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par>
                                <p:cTn id="34" presetID="22" presetClass="entr" presetSubtype="8" fill="hold" grpId="0" nodeType="withEffect">
                                  <p:stCondLst>
                                    <p:cond delay="500"/>
                                  </p:stCondLst>
                                  <p:childTnLst>
                                    <p:set>
                                      <p:cBhvr>
                                        <p:cTn id="35" dur="1" fill="hold">
                                          <p:stCondLst>
                                            <p:cond delay="0"/>
                                          </p:stCondLst>
                                        </p:cTn>
                                        <p:tgtEl>
                                          <p:spTgt spid="22"/>
                                        </p:tgtEl>
                                        <p:attrNameLst>
                                          <p:attrName>style.visibility</p:attrName>
                                        </p:attrNameLst>
                                      </p:cBhvr>
                                      <p:to>
                                        <p:strVal val="visible"/>
                                      </p:to>
                                    </p:set>
                                    <p:animEffect transition="in" filter="wipe(left)">
                                      <p:cBhvr>
                                        <p:cTn id="36" dur="500"/>
                                        <p:tgtEl>
                                          <p:spTgt spid="22"/>
                                        </p:tgtEl>
                                      </p:cBhvr>
                                    </p:animEffect>
                                  </p:childTnLst>
                                </p:cTn>
                              </p:par>
                              <p:par>
                                <p:cTn id="37" presetID="22" presetClass="entr" presetSubtype="8" fill="hold" grpId="0" nodeType="withEffect">
                                  <p:stCondLst>
                                    <p:cond delay="500"/>
                                  </p:stCondLst>
                                  <p:childTnLst>
                                    <p:set>
                                      <p:cBhvr>
                                        <p:cTn id="38" dur="1" fill="hold">
                                          <p:stCondLst>
                                            <p:cond delay="0"/>
                                          </p:stCondLst>
                                        </p:cTn>
                                        <p:tgtEl>
                                          <p:spTgt spid="23"/>
                                        </p:tgtEl>
                                        <p:attrNameLst>
                                          <p:attrName>style.visibility</p:attrName>
                                        </p:attrNameLst>
                                      </p:cBhvr>
                                      <p:to>
                                        <p:strVal val="visible"/>
                                      </p:to>
                                    </p:set>
                                    <p:animEffect transition="in" filter="wipe(left)">
                                      <p:cBhvr>
                                        <p:cTn id="39" dur="500"/>
                                        <p:tgtEl>
                                          <p:spTgt spid="23"/>
                                        </p:tgtEl>
                                      </p:cBhvr>
                                    </p:animEffect>
                                  </p:childTnLst>
                                </p:cTn>
                              </p:par>
                              <p:par>
                                <p:cTn id="40" presetID="22" presetClass="entr" presetSubtype="8" fill="hold" grpId="0" nodeType="withEffect">
                                  <p:stCondLst>
                                    <p:cond delay="500"/>
                                  </p:stCondLst>
                                  <p:childTnLst>
                                    <p:set>
                                      <p:cBhvr>
                                        <p:cTn id="41" dur="1" fill="hold">
                                          <p:stCondLst>
                                            <p:cond delay="0"/>
                                          </p:stCondLst>
                                        </p:cTn>
                                        <p:tgtEl>
                                          <p:spTgt spid="25"/>
                                        </p:tgtEl>
                                        <p:attrNameLst>
                                          <p:attrName>style.visibility</p:attrName>
                                        </p:attrNameLst>
                                      </p:cBhvr>
                                      <p:to>
                                        <p:strVal val="visible"/>
                                      </p:to>
                                    </p:set>
                                    <p:animEffect transition="in" filter="wipe(left)">
                                      <p:cBhvr>
                                        <p:cTn id="42" dur="500"/>
                                        <p:tgtEl>
                                          <p:spTgt spid="25"/>
                                        </p:tgtEl>
                                      </p:cBhvr>
                                    </p:animEffect>
                                  </p:childTnLst>
                                </p:cTn>
                              </p:par>
                              <p:par>
                                <p:cTn id="43" presetID="22" presetClass="entr" presetSubtype="2"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right)">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7" grpId="0"/>
      <p:bldP spid="21" grpId="0"/>
      <p:bldP spid="22" grpId="0"/>
      <p:bldP spid="23" grpId="0"/>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611187" y="261275"/>
            <a:ext cx="666069" cy="664458"/>
            <a:chOff x="611187" y="261275"/>
            <a:chExt cx="666069" cy="664458"/>
          </a:xfrm>
        </p:grpSpPr>
        <p:sp>
          <p:nvSpPr>
            <p:cNvPr id="9" name="矩形 8"/>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419575" y="362672"/>
            <a:ext cx="7113238" cy="461665"/>
          </a:xfrm>
          <a:prstGeom prst="rect">
            <a:avLst/>
          </a:prstGeom>
          <a:noFill/>
        </p:spPr>
        <p:txBody>
          <a:bodyPr wrap="square" rtlCol="0">
            <a:spAutoFit/>
          </a:bodyPr>
          <a:lstStyle/>
          <a:p>
            <a:r>
              <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rPr>
              <a:t>2.</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算法</a:t>
            </a: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设计</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5" name="文本框 29"/>
          <p:cNvSpPr txBox="1"/>
          <p:nvPr/>
        </p:nvSpPr>
        <p:spPr>
          <a:xfrm>
            <a:off x="611187" y="1384818"/>
            <a:ext cx="5775545"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285750" indent="-285750">
              <a:lnSpc>
                <a:spcPts val="2200"/>
              </a:lnSpc>
              <a:buFont typeface="Wingdings" panose="05000000000000000000" pitchFamily="2" charset="2"/>
              <a:buChar char="Ø"/>
            </a:pPr>
            <a:r>
              <a:rPr lang="zh-CN" altLang="en-US" dirty="0">
                <a:solidFill>
                  <a:srgbClr val="002060"/>
                </a:solidFill>
              </a:rPr>
              <a:t>断</a:t>
            </a:r>
            <a:r>
              <a:rPr lang="zh-CN" altLang="en-US" dirty="0" smtClean="0">
                <a:solidFill>
                  <a:srgbClr val="002060"/>
                </a:solidFill>
              </a:rPr>
              <a:t>丝信号的</a:t>
            </a:r>
            <a:r>
              <a:rPr lang="zh-CN" altLang="en-US" dirty="0">
                <a:solidFill>
                  <a:srgbClr val="002060"/>
                </a:solidFill>
              </a:rPr>
              <a:t>识别</a:t>
            </a:r>
            <a:endParaRPr lang="en-US" altLang="zh-CN" dirty="0" smtClean="0">
              <a:solidFill>
                <a:srgbClr val="002060"/>
              </a:solidFill>
            </a:endParaRPr>
          </a:p>
        </p:txBody>
      </p:sp>
      <p:sp>
        <p:nvSpPr>
          <p:cNvPr id="27" name="文本框 29"/>
          <p:cNvSpPr txBox="1"/>
          <p:nvPr/>
        </p:nvSpPr>
        <p:spPr>
          <a:xfrm>
            <a:off x="611187" y="2209479"/>
            <a:ext cx="8167053" cy="358688"/>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en-US" altLang="zh-CN" dirty="0" smtClean="0">
                <a:solidFill>
                  <a:srgbClr val="002060"/>
                </a:solidFill>
              </a:rPr>
              <a:t>1820</a:t>
            </a:r>
            <a:r>
              <a:rPr lang="zh-CN" altLang="zh-CN" dirty="0">
                <a:solidFill>
                  <a:srgbClr val="002060"/>
                </a:solidFill>
              </a:rPr>
              <a:t>个</a:t>
            </a:r>
            <a:r>
              <a:rPr lang="zh-CN" altLang="en-US" dirty="0">
                <a:solidFill>
                  <a:srgbClr val="002060"/>
                </a:solidFill>
              </a:rPr>
              <a:t>摩擦信号</a:t>
            </a:r>
            <a:r>
              <a:rPr lang="zh-CN" altLang="zh-CN" dirty="0">
                <a:solidFill>
                  <a:srgbClr val="002060"/>
                </a:solidFill>
              </a:rPr>
              <a:t>构成训练集</a:t>
            </a:r>
            <a:r>
              <a:rPr lang="zh-CN" altLang="en-US" dirty="0" smtClean="0">
                <a:solidFill>
                  <a:srgbClr val="002060"/>
                </a:solidFill>
              </a:rPr>
              <a:t>，</a:t>
            </a:r>
            <a:r>
              <a:rPr lang="en-US" altLang="zh-CN" i="1" dirty="0" smtClean="0">
                <a:solidFill>
                  <a:srgbClr val="002060"/>
                </a:solidFill>
                <a:latin typeface="Times New Roman" panose="02020603050405020304" pitchFamily="18" charset="0"/>
                <a:cs typeface="Times New Roman" panose="02020603050405020304" pitchFamily="18" charset="0"/>
              </a:rPr>
              <a:t>N</a:t>
            </a:r>
            <a:r>
              <a:rPr lang="en-US" altLang="zh-CN" dirty="0" smtClean="0">
                <a:solidFill>
                  <a:srgbClr val="002060"/>
                </a:solidFill>
                <a:latin typeface="Times New Roman" panose="02020603050405020304" pitchFamily="18" charset="0"/>
                <a:cs typeface="Times New Roman" panose="02020603050405020304" pitchFamily="18" charset="0"/>
              </a:rPr>
              <a:t>=50</a:t>
            </a:r>
            <a:r>
              <a:rPr lang="zh-CN" altLang="en-US" dirty="0" smtClean="0">
                <a:solidFill>
                  <a:srgbClr val="002060"/>
                </a:solidFill>
                <a:latin typeface="Times New Roman" panose="02020603050405020304" pitchFamily="18" charset="0"/>
                <a:cs typeface="Times New Roman" panose="02020603050405020304" pitchFamily="18" charset="0"/>
              </a:rPr>
              <a:t>，</a:t>
            </a:r>
            <a:r>
              <a:rPr lang="en-US" altLang="zh-CN" i="1" dirty="0">
                <a:solidFill>
                  <a:srgbClr val="002060"/>
                </a:solidFill>
                <a:latin typeface="Times New Roman" panose="02020603050405020304" pitchFamily="18" charset="0"/>
                <a:cs typeface="Times New Roman" panose="02020603050405020304" pitchFamily="18" charset="0"/>
              </a:rPr>
              <a:t> </a:t>
            </a:r>
            <a:r>
              <a:rPr lang="en-US" altLang="zh-CN" i="1" dirty="0" smtClean="0">
                <a:solidFill>
                  <a:srgbClr val="002060"/>
                </a:solidFill>
                <a:latin typeface="Times New Roman" panose="02020603050405020304" pitchFamily="18" charset="0"/>
                <a:cs typeface="Times New Roman" panose="02020603050405020304" pitchFamily="18" charset="0"/>
              </a:rPr>
              <a:t>m</a:t>
            </a:r>
            <a:r>
              <a:rPr lang="en-US" altLang="zh-CN" dirty="0" smtClean="0">
                <a:solidFill>
                  <a:srgbClr val="002060"/>
                </a:solidFill>
                <a:latin typeface="Times New Roman" panose="02020603050405020304" pitchFamily="18" charset="0"/>
                <a:cs typeface="Times New Roman" panose="02020603050405020304" pitchFamily="18" charset="0"/>
              </a:rPr>
              <a:t>=400</a:t>
            </a:r>
            <a:r>
              <a:rPr lang="zh-CN" altLang="zh-CN" dirty="0">
                <a:solidFill>
                  <a:srgbClr val="002060"/>
                </a:solidFill>
              </a:rPr>
              <a:t>， </a:t>
            </a:r>
            <a:r>
              <a:rPr lang="en-US" altLang="zh-CN" i="1" dirty="0" smtClean="0">
                <a:solidFill>
                  <a:srgbClr val="002060"/>
                </a:solidFill>
                <a:latin typeface="Times New Roman" panose="02020603050405020304" pitchFamily="18" charset="0"/>
                <a:cs typeface="Times New Roman" panose="02020603050405020304" pitchFamily="18" charset="0"/>
              </a:rPr>
              <a:t>n</a:t>
            </a:r>
            <a:r>
              <a:rPr lang="en-US" altLang="zh-CN" dirty="0" smtClean="0">
                <a:solidFill>
                  <a:srgbClr val="002060"/>
                </a:solidFill>
                <a:latin typeface="Times New Roman" panose="02020603050405020304" pitchFamily="18" charset="0"/>
                <a:cs typeface="Times New Roman" panose="02020603050405020304" pitchFamily="18" charset="0"/>
              </a:rPr>
              <a:t>=500</a:t>
            </a:r>
            <a:r>
              <a:rPr lang="zh-CN" altLang="zh-CN" dirty="0" smtClean="0">
                <a:solidFill>
                  <a:srgbClr val="002060"/>
                </a:solidFill>
              </a:rPr>
              <a:t>，</a:t>
            </a:r>
            <a:r>
              <a:rPr lang="en-US" altLang="zh-CN" i="1" dirty="0" smtClean="0">
                <a:solidFill>
                  <a:srgbClr val="002060"/>
                </a:solidFill>
                <a:latin typeface="Times New Roman" panose="02020603050405020304" pitchFamily="18" charset="0"/>
                <a:cs typeface="Times New Roman" panose="02020603050405020304" pitchFamily="18" charset="0"/>
              </a:rPr>
              <a:t>ρ</a:t>
            </a:r>
            <a:r>
              <a:rPr lang="en-US" altLang="zh-CN" dirty="0" smtClean="0">
                <a:solidFill>
                  <a:srgbClr val="002060"/>
                </a:solidFill>
                <a:latin typeface="Times New Roman" panose="02020603050405020304" pitchFamily="18" charset="0"/>
                <a:cs typeface="Times New Roman" panose="02020603050405020304" pitchFamily="18" charset="0"/>
              </a:rPr>
              <a:t>=0.01</a:t>
            </a:r>
            <a:r>
              <a:rPr lang="zh-CN" altLang="zh-CN" dirty="0" smtClean="0">
                <a:solidFill>
                  <a:srgbClr val="002060"/>
                </a:solidFill>
              </a:rPr>
              <a:t>，</a:t>
            </a:r>
            <a:r>
              <a:rPr lang="en-US" altLang="zh-CN" i="1" dirty="0" smtClean="0">
                <a:solidFill>
                  <a:srgbClr val="002060"/>
                </a:solidFill>
                <a:latin typeface="Times New Roman" panose="02020603050405020304" pitchFamily="18" charset="0"/>
                <a:cs typeface="Times New Roman" panose="02020603050405020304" pitchFamily="18" charset="0"/>
              </a:rPr>
              <a:t>βr</a:t>
            </a:r>
            <a:r>
              <a:rPr lang="en-US" altLang="zh-CN" dirty="0" smtClean="0">
                <a:solidFill>
                  <a:srgbClr val="002060"/>
                </a:solidFill>
                <a:latin typeface="Times New Roman" panose="02020603050405020304" pitchFamily="18" charset="0"/>
                <a:cs typeface="Times New Roman" panose="02020603050405020304" pitchFamily="18" charset="0"/>
              </a:rPr>
              <a:t>=10</a:t>
            </a:r>
            <a:r>
              <a:rPr lang="zh-CN" altLang="en-US" dirty="0" smtClean="0">
                <a:solidFill>
                  <a:srgbClr val="002060"/>
                </a:solidFill>
              </a:rPr>
              <a:t>，</a:t>
            </a:r>
            <a:endParaRPr lang="en-US" altLang="zh-CN" dirty="0">
              <a:solidFill>
                <a:srgbClr val="002060"/>
              </a:solidFill>
            </a:endParaRPr>
          </a:p>
        </p:txBody>
      </p:sp>
      <p:pic>
        <p:nvPicPr>
          <p:cNvPr id="11" name="图片 10"/>
          <p:cNvPicPr/>
          <p:nvPr/>
        </p:nvPicPr>
        <p:blipFill>
          <a:blip r:embed="rId2">
            <a:extLst>
              <a:ext uri="{28A0092B-C50C-407E-A947-70E740481C1C}">
                <a14:useLocalDpi xmlns:a14="http://schemas.microsoft.com/office/drawing/2010/main" val="0"/>
              </a:ext>
            </a:extLst>
          </a:blip>
          <a:stretch>
            <a:fillRect/>
          </a:stretch>
        </p:blipFill>
        <p:spPr>
          <a:xfrm>
            <a:off x="1974927" y="2891509"/>
            <a:ext cx="5439570" cy="3598226"/>
          </a:xfrm>
          <a:prstGeom prst="rect">
            <a:avLst/>
          </a:prstGeom>
        </p:spPr>
      </p:pic>
      <p:sp>
        <p:nvSpPr>
          <p:cNvPr id="10" name="文本框 29"/>
          <p:cNvSpPr txBox="1"/>
          <p:nvPr/>
        </p:nvSpPr>
        <p:spPr>
          <a:xfrm>
            <a:off x="611187" y="1843903"/>
            <a:ext cx="2992851"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dirty="0" smtClean="0">
                <a:solidFill>
                  <a:srgbClr val="002060"/>
                </a:solidFill>
              </a:rPr>
              <a:t>自动编码器的</a:t>
            </a:r>
            <a:r>
              <a:rPr lang="zh-CN" altLang="en-US" dirty="0">
                <a:solidFill>
                  <a:srgbClr val="002060"/>
                </a:solidFill>
              </a:rPr>
              <a:t>训练</a:t>
            </a:r>
            <a:endParaRPr lang="en-US" altLang="zh-CN" dirty="0" smtClean="0">
              <a:solidFill>
                <a:srgbClr val="002060"/>
              </a:solidFill>
            </a:endParaRPr>
          </a:p>
        </p:txBody>
      </p:sp>
      <p:sp>
        <p:nvSpPr>
          <p:cNvPr id="12" name="文本框 29"/>
          <p:cNvSpPr txBox="1"/>
          <p:nvPr/>
        </p:nvSpPr>
        <p:spPr>
          <a:xfrm>
            <a:off x="3751369" y="6445865"/>
            <a:ext cx="2449650"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sz="1600" dirty="0" smtClean="0">
                <a:solidFill>
                  <a:srgbClr val="002060"/>
                </a:solidFill>
              </a:rPr>
              <a:t>自动编码器的训练曲线</a:t>
            </a:r>
            <a:endParaRPr lang="en-US" altLang="zh-CN" sz="1600" dirty="0" smtClean="0">
              <a:solidFill>
                <a:srgbClr val="002060"/>
              </a:solidFill>
            </a:endParaRPr>
          </a:p>
        </p:txBody>
      </p:sp>
      <p:sp>
        <p:nvSpPr>
          <p:cNvPr id="13" name="文本框 29"/>
          <p:cNvSpPr txBox="1"/>
          <p:nvPr/>
        </p:nvSpPr>
        <p:spPr>
          <a:xfrm>
            <a:off x="5818377" y="225082"/>
            <a:ext cx="2992851" cy="1502976"/>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en-US" altLang="zh-CN" i="1" dirty="0" smtClean="0">
                <a:solidFill>
                  <a:srgbClr val="002060"/>
                </a:solidFill>
                <a:latin typeface="Times New Roman" panose="02020603050405020304" pitchFamily="18" charset="0"/>
                <a:cs typeface="Times New Roman" panose="02020603050405020304" pitchFamily="18" charset="0"/>
              </a:rPr>
              <a:t>N</a:t>
            </a:r>
            <a:r>
              <a:rPr lang="zh-CN" altLang="en-US" dirty="0" smtClean="0">
                <a:solidFill>
                  <a:srgbClr val="002060"/>
                </a:solidFill>
              </a:rPr>
              <a:t>：每一批次训练样本个数</a:t>
            </a:r>
            <a:endParaRPr lang="en-US" altLang="zh-CN" dirty="0" smtClean="0">
              <a:solidFill>
                <a:srgbClr val="002060"/>
              </a:solidFill>
            </a:endParaRPr>
          </a:p>
          <a:p>
            <a:pPr>
              <a:lnSpc>
                <a:spcPts val="2200"/>
              </a:lnSpc>
            </a:pPr>
            <a:r>
              <a:rPr lang="en-US" altLang="zh-CN" i="1" dirty="0" smtClean="0">
                <a:solidFill>
                  <a:srgbClr val="002060"/>
                </a:solidFill>
                <a:latin typeface="Times New Roman" panose="02020603050405020304" pitchFamily="18" charset="0"/>
                <a:cs typeface="Times New Roman" panose="02020603050405020304" pitchFamily="18" charset="0"/>
              </a:rPr>
              <a:t>m</a:t>
            </a:r>
            <a:r>
              <a:rPr lang="zh-CN" altLang="en-US" dirty="0" smtClean="0">
                <a:solidFill>
                  <a:srgbClr val="002060"/>
                </a:solidFill>
              </a:rPr>
              <a:t>：输入输出数据维数</a:t>
            </a:r>
            <a:endParaRPr lang="en-US" altLang="zh-CN" dirty="0" smtClean="0">
              <a:solidFill>
                <a:srgbClr val="002060"/>
              </a:solidFill>
            </a:endParaRPr>
          </a:p>
          <a:p>
            <a:pPr>
              <a:lnSpc>
                <a:spcPts val="2200"/>
              </a:lnSpc>
            </a:pPr>
            <a:r>
              <a:rPr lang="en-US" altLang="zh-CN" i="1" dirty="0" smtClean="0">
                <a:solidFill>
                  <a:srgbClr val="002060"/>
                </a:solidFill>
                <a:latin typeface="Times New Roman" panose="02020603050405020304" pitchFamily="18" charset="0"/>
                <a:cs typeface="Times New Roman" panose="02020603050405020304" pitchFamily="18" charset="0"/>
              </a:rPr>
              <a:t>n</a:t>
            </a:r>
            <a:r>
              <a:rPr lang="zh-CN" altLang="en-US" dirty="0" smtClean="0">
                <a:solidFill>
                  <a:srgbClr val="002060"/>
                </a:solidFill>
              </a:rPr>
              <a:t>：隐含层神经元个数 </a:t>
            </a:r>
            <a:endParaRPr lang="en-US" altLang="zh-CN" dirty="0" smtClean="0">
              <a:solidFill>
                <a:srgbClr val="002060"/>
              </a:solidFill>
            </a:endParaRPr>
          </a:p>
          <a:p>
            <a:pPr>
              <a:lnSpc>
                <a:spcPts val="2200"/>
              </a:lnSpc>
            </a:pPr>
            <a:r>
              <a:rPr lang="en-US" altLang="zh-CN" i="1" dirty="0" smtClean="0">
                <a:solidFill>
                  <a:srgbClr val="002060"/>
                </a:solidFill>
                <a:latin typeface="Times New Roman" panose="02020603050405020304" pitchFamily="18" charset="0"/>
                <a:cs typeface="Times New Roman" panose="02020603050405020304" pitchFamily="18" charset="0"/>
              </a:rPr>
              <a:t>ρ</a:t>
            </a:r>
            <a:r>
              <a:rPr lang="zh-CN" altLang="en-US" dirty="0" smtClean="0">
                <a:solidFill>
                  <a:srgbClr val="002060"/>
                </a:solidFill>
              </a:rPr>
              <a:t>：稀疏性参数</a:t>
            </a:r>
            <a:endParaRPr lang="en-US" altLang="zh-CN" dirty="0" smtClean="0">
              <a:solidFill>
                <a:srgbClr val="002060"/>
              </a:solidFill>
            </a:endParaRPr>
          </a:p>
          <a:p>
            <a:pPr>
              <a:lnSpc>
                <a:spcPts val="2200"/>
              </a:lnSpc>
            </a:pPr>
            <a:r>
              <a:rPr lang="en-US" altLang="zh-CN" i="1" dirty="0" smtClean="0">
                <a:solidFill>
                  <a:srgbClr val="002060"/>
                </a:solidFill>
                <a:latin typeface="Times New Roman" panose="02020603050405020304" pitchFamily="18" charset="0"/>
                <a:cs typeface="Times New Roman" panose="02020603050405020304" pitchFamily="18" charset="0"/>
              </a:rPr>
              <a:t>βr</a:t>
            </a:r>
            <a:r>
              <a:rPr lang="zh-CN" altLang="en-US" dirty="0" smtClean="0">
                <a:solidFill>
                  <a:srgbClr val="002060"/>
                </a:solidFill>
              </a:rPr>
              <a:t>：正则项权重，</a:t>
            </a:r>
            <a:endParaRPr lang="en-US" altLang="zh-CN" dirty="0">
              <a:solidFill>
                <a:srgbClr val="002060"/>
              </a:solidFill>
            </a:endParaRPr>
          </a:p>
        </p:txBody>
      </p:sp>
    </p:spTree>
    <p:extLst>
      <p:ext uri="{BB962C8B-B14F-4D97-AF65-F5344CB8AC3E}">
        <p14:creationId xmlns:p14="http://schemas.microsoft.com/office/powerpoint/2010/main" val="2886945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611187" y="261275"/>
            <a:ext cx="666069" cy="664458"/>
            <a:chOff x="611187" y="261275"/>
            <a:chExt cx="666069" cy="664458"/>
          </a:xfrm>
        </p:grpSpPr>
        <p:sp>
          <p:nvSpPr>
            <p:cNvPr id="9" name="矩形 8"/>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419575" y="362672"/>
            <a:ext cx="7113238" cy="461665"/>
          </a:xfrm>
          <a:prstGeom prst="rect">
            <a:avLst/>
          </a:prstGeom>
          <a:noFill/>
        </p:spPr>
        <p:txBody>
          <a:bodyPr wrap="square" rtlCol="0">
            <a:spAutoFit/>
          </a:bodyPr>
          <a:lstStyle/>
          <a:p>
            <a:r>
              <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rPr>
              <a:t>2.</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算法</a:t>
            </a: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设计</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5" name="文本框 29"/>
          <p:cNvSpPr txBox="1"/>
          <p:nvPr/>
        </p:nvSpPr>
        <p:spPr>
          <a:xfrm>
            <a:off x="611187" y="1384818"/>
            <a:ext cx="5775545"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285750" indent="-285750">
              <a:lnSpc>
                <a:spcPts val="2200"/>
              </a:lnSpc>
              <a:buFont typeface="Wingdings" panose="05000000000000000000" pitchFamily="2" charset="2"/>
              <a:buChar char="Ø"/>
            </a:pPr>
            <a:r>
              <a:rPr lang="zh-CN" altLang="en-US" dirty="0">
                <a:solidFill>
                  <a:srgbClr val="002060"/>
                </a:solidFill>
              </a:rPr>
              <a:t>断</a:t>
            </a:r>
            <a:r>
              <a:rPr lang="zh-CN" altLang="en-US" dirty="0" smtClean="0">
                <a:solidFill>
                  <a:srgbClr val="002060"/>
                </a:solidFill>
              </a:rPr>
              <a:t>丝信号的</a:t>
            </a:r>
            <a:r>
              <a:rPr lang="zh-CN" altLang="en-US" dirty="0">
                <a:solidFill>
                  <a:srgbClr val="002060"/>
                </a:solidFill>
              </a:rPr>
              <a:t>识别</a:t>
            </a:r>
            <a:endParaRPr lang="en-US" altLang="zh-CN" dirty="0" smtClean="0">
              <a:solidFill>
                <a:srgbClr val="002060"/>
              </a:solidFill>
            </a:endParaRPr>
          </a:p>
        </p:txBody>
      </p:sp>
      <p:sp>
        <p:nvSpPr>
          <p:cNvPr id="10" name="文本框 29"/>
          <p:cNvSpPr txBox="1"/>
          <p:nvPr/>
        </p:nvSpPr>
        <p:spPr>
          <a:xfrm>
            <a:off x="611187" y="1843903"/>
            <a:ext cx="2992851"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dirty="0" smtClean="0">
                <a:solidFill>
                  <a:srgbClr val="002060"/>
                </a:solidFill>
              </a:rPr>
              <a:t>自动编码器的训练结果</a:t>
            </a:r>
            <a:endParaRPr lang="en-US" altLang="zh-CN" dirty="0" smtClean="0">
              <a:solidFill>
                <a:srgbClr val="002060"/>
              </a:solidFill>
            </a:endParaRPr>
          </a:p>
        </p:txBody>
      </p:sp>
      <p:sp>
        <p:nvSpPr>
          <p:cNvPr id="12" name="文本框 29"/>
          <p:cNvSpPr txBox="1"/>
          <p:nvPr/>
        </p:nvSpPr>
        <p:spPr>
          <a:xfrm>
            <a:off x="4272065" y="3976049"/>
            <a:ext cx="1909675"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sz="1600" dirty="0" smtClean="0">
                <a:solidFill>
                  <a:srgbClr val="002060"/>
                </a:solidFill>
              </a:rPr>
              <a:t>摩擦信号作为输入</a:t>
            </a:r>
            <a:endParaRPr lang="en-US" altLang="zh-CN" sz="1600" dirty="0" smtClean="0">
              <a:solidFill>
                <a:srgbClr val="002060"/>
              </a:solidFill>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5855" y="2426665"/>
            <a:ext cx="7442097" cy="1220969"/>
          </a:xfrm>
          <a:prstGeom prst="rect">
            <a:avLst/>
          </a:prstGeom>
        </p:spPr>
      </p:pic>
      <p:sp>
        <p:nvSpPr>
          <p:cNvPr id="13" name="文本框 12"/>
          <p:cNvSpPr txBox="1"/>
          <p:nvPr/>
        </p:nvSpPr>
        <p:spPr>
          <a:xfrm>
            <a:off x="783024" y="2528061"/>
            <a:ext cx="801623" cy="352789"/>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sz="1600" dirty="0" smtClean="0">
                <a:solidFill>
                  <a:srgbClr val="002060"/>
                </a:solidFill>
              </a:rPr>
              <a:t>输入</a:t>
            </a:r>
            <a:endParaRPr lang="en-US" altLang="zh-CN" sz="1600" dirty="0" smtClean="0">
              <a:solidFill>
                <a:srgbClr val="002060"/>
              </a:solidFill>
            </a:endParaRPr>
          </a:p>
        </p:txBody>
      </p:sp>
      <p:sp>
        <p:nvSpPr>
          <p:cNvPr id="14" name="文本框 13"/>
          <p:cNvSpPr txBox="1"/>
          <p:nvPr/>
        </p:nvSpPr>
        <p:spPr>
          <a:xfrm>
            <a:off x="783024" y="3157592"/>
            <a:ext cx="801623" cy="352789"/>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sz="1600" dirty="0" smtClean="0">
                <a:solidFill>
                  <a:srgbClr val="002060"/>
                </a:solidFill>
              </a:rPr>
              <a:t>输出</a:t>
            </a:r>
            <a:endParaRPr lang="en-US" altLang="zh-CN" sz="1600" dirty="0" smtClean="0">
              <a:solidFill>
                <a:srgbClr val="002060"/>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0455" y="4855776"/>
            <a:ext cx="7442097" cy="1232598"/>
          </a:xfrm>
          <a:prstGeom prst="rect">
            <a:avLst/>
          </a:prstGeom>
        </p:spPr>
      </p:pic>
      <p:sp>
        <p:nvSpPr>
          <p:cNvPr id="15" name="文本框 29"/>
          <p:cNvSpPr txBox="1"/>
          <p:nvPr/>
        </p:nvSpPr>
        <p:spPr>
          <a:xfrm>
            <a:off x="4272065" y="6449743"/>
            <a:ext cx="1858875"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sz="1600" dirty="0">
                <a:solidFill>
                  <a:srgbClr val="002060"/>
                </a:solidFill>
              </a:rPr>
              <a:t>断丝</a:t>
            </a:r>
            <a:r>
              <a:rPr lang="zh-CN" altLang="en-US" sz="1600" dirty="0" smtClean="0">
                <a:solidFill>
                  <a:srgbClr val="002060"/>
                </a:solidFill>
              </a:rPr>
              <a:t>信号作为输入</a:t>
            </a:r>
            <a:endParaRPr lang="en-US" altLang="zh-CN" sz="1600" dirty="0" smtClean="0">
              <a:solidFill>
                <a:srgbClr val="002060"/>
              </a:solidFill>
            </a:endParaRPr>
          </a:p>
        </p:txBody>
      </p:sp>
      <p:sp>
        <p:nvSpPr>
          <p:cNvPr id="16" name="文本框 15"/>
          <p:cNvSpPr txBox="1"/>
          <p:nvPr/>
        </p:nvSpPr>
        <p:spPr>
          <a:xfrm>
            <a:off x="718130" y="4984877"/>
            <a:ext cx="801623" cy="352789"/>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sz="1600" dirty="0" smtClean="0">
                <a:solidFill>
                  <a:srgbClr val="002060"/>
                </a:solidFill>
              </a:rPr>
              <a:t>输入</a:t>
            </a:r>
            <a:endParaRPr lang="en-US" altLang="zh-CN" sz="1600" dirty="0" smtClean="0">
              <a:solidFill>
                <a:srgbClr val="002060"/>
              </a:solidFill>
            </a:endParaRPr>
          </a:p>
        </p:txBody>
      </p:sp>
      <p:sp>
        <p:nvSpPr>
          <p:cNvPr id="20" name="文本框 19"/>
          <p:cNvSpPr txBox="1"/>
          <p:nvPr/>
        </p:nvSpPr>
        <p:spPr>
          <a:xfrm>
            <a:off x="718130" y="5648510"/>
            <a:ext cx="801623" cy="352789"/>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sz="1600" dirty="0" smtClean="0">
                <a:solidFill>
                  <a:srgbClr val="002060"/>
                </a:solidFill>
              </a:rPr>
              <a:t>输出</a:t>
            </a:r>
            <a:endParaRPr lang="en-US" altLang="zh-CN" sz="1600" dirty="0" smtClean="0">
              <a:solidFill>
                <a:srgbClr val="002060"/>
              </a:solidFill>
            </a:endParaRPr>
          </a:p>
        </p:txBody>
      </p:sp>
      <p:sp>
        <p:nvSpPr>
          <p:cNvPr id="21" name="文本框 20"/>
          <p:cNvSpPr txBox="1"/>
          <p:nvPr/>
        </p:nvSpPr>
        <p:spPr>
          <a:xfrm>
            <a:off x="228600" y="3679422"/>
            <a:ext cx="8795424" cy="352789"/>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sz="1600" dirty="0" smtClean="0">
                <a:solidFill>
                  <a:srgbClr val="002060"/>
                </a:solidFill>
              </a:rPr>
              <a:t>损失函数值    </a:t>
            </a:r>
            <a:r>
              <a:rPr lang="en-US" altLang="zh-CN" sz="1600" dirty="0" smtClean="0">
                <a:solidFill>
                  <a:srgbClr val="002060"/>
                </a:solidFill>
              </a:rPr>
              <a:t>0.56    0.77    1.00    0.94   0.50    0.42    0.99   0.37   0.78    0.47    0.45   0.51</a:t>
            </a:r>
          </a:p>
        </p:txBody>
      </p:sp>
      <p:sp>
        <p:nvSpPr>
          <p:cNvPr id="22" name="文本框 21"/>
          <p:cNvSpPr txBox="1"/>
          <p:nvPr/>
        </p:nvSpPr>
        <p:spPr>
          <a:xfrm>
            <a:off x="228600" y="6135106"/>
            <a:ext cx="8795424"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sz="1600" dirty="0" smtClean="0">
                <a:solidFill>
                  <a:srgbClr val="002060"/>
                </a:solidFill>
              </a:rPr>
              <a:t>损失函数值    </a:t>
            </a:r>
            <a:r>
              <a:rPr lang="en-US" altLang="zh-CN" sz="1600" dirty="0" smtClean="0">
                <a:solidFill>
                  <a:srgbClr val="002060"/>
                </a:solidFill>
              </a:rPr>
              <a:t>8.42    5.81   6.64   6.08   12.19  12.81   4.69   9.81   14.05   9.98  17.81   5.82</a:t>
            </a:r>
          </a:p>
        </p:txBody>
      </p:sp>
    </p:spTree>
    <p:extLst>
      <p:ext uri="{BB962C8B-B14F-4D97-AF65-F5344CB8AC3E}">
        <p14:creationId xmlns:p14="http://schemas.microsoft.com/office/powerpoint/2010/main" val="19573104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611187" y="261275"/>
            <a:ext cx="666069" cy="664458"/>
            <a:chOff x="611187" y="261275"/>
            <a:chExt cx="666069" cy="664458"/>
          </a:xfrm>
        </p:grpSpPr>
        <p:sp>
          <p:nvSpPr>
            <p:cNvPr id="9" name="矩形 8"/>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419575" y="362672"/>
            <a:ext cx="7113238" cy="461665"/>
          </a:xfrm>
          <a:prstGeom prst="rect">
            <a:avLst/>
          </a:prstGeom>
          <a:noFill/>
        </p:spPr>
        <p:txBody>
          <a:bodyPr wrap="square" rtlCol="0">
            <a:spAutoFit/>
          </a:bodyPr>
          <a:lstStyle/>
          <a:p>
            <a:r>
              <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rPr>
              <a:t>2.</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算法</a:t>
            </a: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设计</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5" name="文本框 29"/>
          <p:cNvSpPr txBox="1"/>
          <p:nvPr/>
        </p:nvSpPr>
        <p:spPr>
          <a:xfrm>
            <a:off x="611187" y="1384818"/>
            <a:ext cx="5775545"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285750" indent="-285750">
              <a:lnSpc>
                <a:spcPts val="2200"/>
              </a:lnSpc>
              <a:buFont typeface="Wingdings" panose="05000000000000000000" pitchFamily="2" charset="2"/>
              <a:buChar char="Ø"/>
            </a:pPr>
            <a:r>
              <a:rPr lang="zh-CN" altLang="en-US" dirty="0">
                <a:solidFill>
                  <a:srgbClr val="002060"/>
                </a:solidFill>
              </a:rPr>
              <a:t>断</a:t>
            </a:r>
            <a:r>
              <a:rPr lang="zh-CN" altLang="en-US" dirty="0" smtClean="0">
                <a:solidFill>
                  <a:srgbClr val="002060"/>
                </a:solidFill>
              </a:rPr>
              <a:t>丝信号的</a:t>
            </a:r>
            <a:r>
              <a:rPr lang="zh-CN" altLang="en-US" dirty="0">
                <a:solidFill>
                  <a:srgbClr val="002060"/>
                </a:solidFill>
              </a:rPr>
              <a:t>识别</a:t>
            </a:r>
            <a:endParaRPr lang="en-US" altLang="zh-CN" dirty="0" smtClean="0">
              <a:solidFill>
                <a:srgbClr val="002060"/>
              </a:solidFill>
            </a:endParaRPr>
          </a:p>
        </p:txBody>
      </p:sp>
      <p:sp>
        <p:nvSpPr>
          <p:cNvPr id="27" name="文本框 29"/>
          <p:cNvSpPr txBox="1"/>
          <p:nvPr/>
        </p:nvSpPr>
        <p:spPr>
          <a:xfrm>
            <a:off x="611187" y="2577779"/>
            <a:ext cx="8167053"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zh-CN" dirty="0" smtClean="0">
                <a:solidFill>
                  <a:srgbClr val="002060"/>
                </a:solidFill>
              </a:rPr>
              <a:t>设</a:t>
            </a:r>
            <a:r>
              <a:rPr lang="zh-CN" altLang="zh-CN" dirty="0">
                <a:solidFill>
                  <a:srgbClr val="002060"/>
                </a:solidFill>
              </a:rPr>
              <a:t>摩擦信号的训练集中损失函数的平均值为</a:t>
            </a:r>
            <a:r>
              <a:rPr lang="en-US" altLang="zh-CN" i="1" dirty="0">
                <a:solidFill>
                  <a:srgbClr val="002060"/>
                </a:solidFill>
                <a:latin typeface="Times New Roman" panose="02020603050405020304" pitchFamily="18" charset="0"/>
                <a:cs typeface="Times New Roman" panose="02020603050405020304" pitchFamily="18" charset="0"/>
              </a:rPr>
              <a:t>L</a:t>
            </a:r>
            <a:r>
              <a:rPr lang="en-US" altLang="zh-CN" i="1" baseline="-25000" dirty="0">
                <a:solidFill>
                  <a:srgbClr val="002060"/>
                </a:solidFill>
                <a:latin typeface="Times New Roman" panose="02020603050405020304" pitchFamily="18" charset="0"/>
                <a:cs typeface="Times New Roman" panose="02020603050405020304" pitchFamily="18" charset="0"/>
              </a:rPr>
              <a:t>f</a:t>
            </a:r>
            <a:r>
              <a:rPr lang="zh-CN" altLang="zh-CN" dirty="0" smtClean="0">
                <a:solidFill>
                  <a:srgbClr val="002060"/>
                </a:solidFill>
              </a:rPr>
              <a:t>，定义</a:t>
            </a:r>
            <a:r>
              <a:rPr lang="zh-CN" altLang="zh-CN" dirty="0">
                <a:solidFill>
                  <a:srgbClr val="002060"/>
                </a:solidFill>
              </a:rPr>
              <a:t>判定阈值</a:t>
            </a:r>
            <a:r>
              <a:rPr lang="en-US" altLang="zh-CN" i="1" dirty="0" err="1">
                <a:solidFill>
                  <a:srgbClr val="002060"/>
                </a:solidFill>
                <a:latin typeface="Times New Roman" panose="02020603050405020304" pitchFamily="18" charset="0"/>
                <a:cs typeface="Times New Roman" panose="02020603050405020304" pitchFamily="18" charset="0"/>
              </a:rPr>
              <a:t>d</a:t>
            </a:r>
            <a:r>
              <a:rPr lang="en-US" altLang="zh-CN" i="1" baseline="-25000" dirty="0" err="1">
                <a:solidFill>
                  <a:srgbClr val="002060"/>
                </a:solidFill>
                <a:latin typeface="Times New Roman" panose="02020603050405020304" pitchFamily="18" charset="0"/>
                <a:cs typeface="Times New Roman" panose="02020603050405020304" pitchFamily="18" charset="0"/>
              </a:rPr>
              <a:t>TH</a:t>
            </a:r>
            <a:r>
              <a:rPr lang="zh-CN" altLang="zh-CN" dirty="0">
                <a:solidFill>
                  <a:srgbClr val="002060"/>
                </a:solidFill>
              </a:rPr>
              <a:t>的大小为</a:t>
            </a:r>
            <a:endParaRPr lang="en-US" altLang="zh-CN" dirty="0">
              <a:solidFill>
                <a:srgbClr val="002060"/>
              </a:solidFill>
            </a:endParaRPr>
          </a:p>
        </p:txBody>
      </p:sp>
      <p:sp>
        <p:nvSpPr>
          <p:cNvPr id="10" name="文本框 29"/>
          <p:cNvSpPr txBox="1"/>
          <p:nvPr/>
        </p:nvSpPr>
        <p:spPr>
          <a:xfrm>
            <a:off x="611187" y="1843903"/>
            <a:ext cx="2992851" cy="35888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dirty="0" smtClean="0">
                <a:solidFill>
                  <a:srgbClr val="002060"/>
                </a:solidFill>
              </a:rPr>
              <a:t>断丝信号的判定依据</a:t>
            </a:r>
            <a:endParaRPr lang="en-US" altLang="zh-CN" dirty="0" smtClean="0">
              <a:solidFill>
                <a:srgbClr val="002060"/>
              </a:solidFill>
            </a:endParaRPr>
          </a:p>
        </p:txBody>
      </p:sp>
      <p:sp>
        <p:nvSpPr>
          <p:cNvPr id="13" name="文本框 29"/>
          <p:cNvSpPr txBox="1"/>
          <p:nvPr/>
        </p:nvSpPr>
        <p:spPr>
          <a:xfrm>
            <a:off x="5818377" y="225082"/>
            <a:ext cx="2992851" cy="1502976"/>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en-US" altLang="zh-CN" i="1" dirty="0" smtClean="0">
                <a:solidFill>
                  <a:srgbClr val="002060"/>
                </a:solidFill>
                <a:latin typeface="Times New Roman" panose="02020603050405020304" pitchFamily="18" charset="0"/>
                <a:cs typeface="Times New Roman" panose="02020603050405020304" pitchFamily="18" charset="0"/>
              </a:rPr>
              <a:t>N</a:t>
            </a:r>
            <a:r>
              <a:rPr lang="zh-CN" altLang="en-US" dirty="0" smtClean="0">
                <a:solidFill>
                  <a:srgbClr val="002060"/>
                </a:solidFill>
              </a:rPr>
              <a:t>：每一批次训练样本个数</a:t>
            </a:r>
            <a:endParaRPr lang="en-US" altLang="zh-CN" dirty="0" smtClean="0">
              <a:solidFill>
                <a:srgbClr val="002060"/>
              </a:solidFill>
            </a:endParaRPr>
          </a:p>
          <a:p>
            <a:pPr>
              <a:lnSpc>
                <a:spcPts val="2200"/>
              </a:lnSpc>
            </a:pPr>
            <a:r>
              <a:rPr lang="en-US" altLang="zh-CN" i="1" dirty="0" smtClean="0">
                <a:solidFill>
                  <a:srgbClr val="002060"/>
                </a:solidFill>
                <a:latin typeface="Times New Roman" panose="02020603050405020304" pitchFamily="18" charset="0"/>
                <a:cs typeface="Times New Roman" panose="02020603050405020304" pitchFamily="18" charset="0"/>
              </a:rPr>
              <a:t>m</a:t>
            </a:r>
            <a:r>
              <a:rPr lang="zh-CN" altLang="en-US" dirty="0" smtClean="0">
                <a:solidFill>
                  <a:srgbClr val="002060"/>
                </a:solidFill>
              </a:rPr>
              <a:t>：输入输出数据维数</a:t>
            </a:r>
            <a:endParaRPr lang="en-US" altLang="zh-CN" dirty="0" smtClean="0">
              <a:solidFill>
                <a:srgbClr val="002060"/>
              </a:solidFill>
            </a:endParaRPr>
          </a:p>
          <a:p>
            <a:pPr>
              <a:lnSpc>
                <a:spcPts val="2200"/>
              </a:lnSpc>
            </a:pPr>
            <a:r>
              <a:rPr lang="en-US" altLang="zh-CN" i="1" dirty="0" smtClean="0">
                <a:solidFill>
                  <a:srgbClr val="002060"/>
                </a:solidFill>
                <a:latin typeface="Times New Roman" panose="02020603050405020304" pitchFamily="18" charset="0"/>
                <a:cs typeface="Times New Roman" panose="02020603050405020304" pitchFamily="18" charset="0"/>
              </a:rPr>
              <a:t>n</a:t>
            </a:r>
            <a:r>
              <a:rPr lang="zh-CN" altLang="en-US" dirty="0" smtClean="0">
                <a:solidFill>
                  <a:srgbClr val="002060"/>
                </a:solidFill>
              </a:rPr>
              <a:t>：隐含层神经元个数 </a:t>
            </a:r>
            <a:endParaRPr lang="en-US" altLang="zh-CN" dirty="0" smtClean="0">
              <a:solidFill>
                <a:srgbClr val="002060"/>
              </a:solidFill>
            </a:endParaRPr>
          </a:p>
          <a:p>
            <a:pPr>
              <a:lnSpc>
                <a:spcPts val="2200"/>
              </a:lnSpc>
            </a:pPr>
            <a:r>
              <a:rPr lang="en-US" altLang="zh-CN" i="1" dirty="0" smtClean="0">
                <a:solidFill>
                  <a:srgbClr val="002060"/>
                </a:solidFill>
                <a:latin typeface="Times New Roman" panose="02020603050405020304" pitchFamily="18" charset="0"/>
                <a:cs typeface="Times New Roman" panose="02020603050405020304" pitchFamily="18" charset="0"/>
              </a:rPr>
              <a:t>ρ</a:t>
            </a:r>
            <a:r>
              <a:rPr lang="zh-CN" altLang="en-US" dirty="0" smtClean="0">
                <a:solidFill>
                  <a:srgbClr val="002060"/>
                </a:solidFill>
              </a:rPr>
              <a:t>：稀疏性参数</a:t>
            </a:r>
            <a:endParaRPr lang="en-US" altLang="zh-CN" dirty="0" smtClean="0">
              <a:solidFill>
                <a:srgbClr val="002060"/>
              </a:solidFill>
            </a:endParaRPr>
          </a:p>
          <a:p>
            <a:pPr>
              <a:lnSpc>
                <a:spcPts val="2200"/>
              </a:lnSpc>
            </a:pPr>
            <a:r>
              <a:rPr lang="en-US" altLang="zh-CN" i="1" dirty="0" smtClean="0">
                <a:solidFill>
                  <a:srgbClr val="002060"/>
                </a:solidFill>
                <a:latin typeface="Times New Roman" panose="02020603050405020304" pitchFamily="18" charset="0"/>
                <a:cs typeface="Times New Roman" panose="02020603050405020304" pitchFamily="18" charset="0"/>
              </a:rPr>
              <a:t>βr</a:t>
            </a:r>
            <a:r>
              <a:rPr lang="zh-CN" altLang="en-US" dirty="0" smtClean="0">
                <a:solidFill>
                  <a:srgbClr val="002060"/>
                </a:solidFill>
              </a:rPr>
              <a:t>：正则项权重，</a:t>
            </a:r>
            <a:endParaRPr lang="en-US" altLang="zh-CN" dirty="0">
              <a:solidFill>
                <a:srgbClr val="002060"/>
              </a:solidFill>
            </a:endParaRPr>
          </a:p>
        </p:txBody>
      </p:sp>
      <mc:AlternateContent xmlns:mc="http://schemas.openxmlformats.org/markup-compatibility/2006" xmlns:a14="http://schemas.microsoft.com/office/drawing/2010/main">
        <mc:Choice Requires="a14">
          <p:sp>
            <p:nvSpPr>
              <p:cNvPr id="2" name="矩形 1"/>
              <p:cNvSpPr/>
              <p:nvPr/>
            </p:nvSpPr>
            <p:spPr>
              <a:xfrm>
                <a:off x="3743292" y="3045798"/>
                <a:ext cx="1261756" cy="4361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m:rPr>
                              <m:nor/>
                            </m:rPr>
                            <a:rPr lang="zh-CN" altLang="en-US" i="1">
                              <a:latin typeface="Times New Roman" panose="02020603050405020304" pitchFamily="18" charset="0"/>
                              <a:cs typeface="Times New Roman" panose="02020603050405020304" pitchFamily="18" charset="0"/>
                            </a:rPr>
                            <m:t>d</m:t>
                          </m:r>
                        </m:e>
                        <m:sub>
                          <m:r>
                            <m:rPr>
                              <m:nor/>
                            </m:rPr>
                            <a:rPr lang="zh-CN" altLang="en-US" i="1">
                              <a:latin typeface="Times New Roman" panose="02020603050405020304" pitchFamily="18" charset="0"/>
                              <a:cs typeface="Times New Roman" panose="02020603050405020304" pitchFamily="18" charset="0"/>
                            </a:rPr>
                            <m:t>TH</m:t>
                          </m:r>
                        </m:sub>
                      </m:sSub>
                      <m:r>
                        <m:rPr>
                          <m:nor/>
                        </m:rPr>
                        <a:rPr lang="zh-CN" altLang="en-US" i="1">
                          <a:latin typeface="Times New Roman" panose="02020603050405020304" pitchFamily="18" charset="0"/>
                          <a:cs typeface="Times New Roman" panose="02020603050405020304" pitchFamily="18" charset="0"/>
                        </a:rPr>
                        <m:t> </m:t>
                      </m:r>
                      <m:r>
                        <m:rPr>
                          <m:nor/>
                        </m:rPr>
                        <a:rPr lang="zh-CN" altLang="en-US" i="1">
                          <a:latin typeface="Cambria Math" panose="02040503050406030204" pitchFamily="18" charset="0"/>
                        </a:rPr>
                        <m:t>= </m:t>
                      </m:r>
                      <m:r>
                        <m:rPr>
                          <m:nor/>
                        </m:rPr>
                        <a:rPr lang="zh-CN" altLang="en-US" i="1">
                          <a:latin typeface="Times New Roman" panose="02020603050405020304" pitchFamily="18" charset="0"/>
                          <a:cs typeface="Times New Roman" panose="02020603050405020304" pitchFamily="18" charset="0"/>
                        </a:rPr>
                        <m:t>3</m:t>
                      </m:r>
                      <m:sSub>
                        <m:sSubPr>
                          <m:ctrlPr>
                            <a:rPr lang="zh-CN" altLang="en-US" i="1">
                              <a:latin typeface="Cambria Math" panose="02040503050406030204" pitchFamily="18" charset="0"/>
                            </a:rPr>
                          </m:ctrlPr>
                        </m:sSubPr>
                        <m:e>
                          <m:r>
                            <m:rPr>
                              <m:nor/>
                            </m:rPr>
                            <a:rPr lang="zh-CN" altLang="en-US" i="1">
                              <a:latin typeface="Times New Roman" panose="02020603050405020304" pitchFamily="18" charset="0"/>
                              <a:cs typeface="Times New Roman" panose="02020603050405020304" pitchFamily="18" charset="0"/>
                            </a:rPr>
                            <m:t>L</m:t>
                          </m:r>
                        </m:e>
                        <m:sub>
                          <m:r>
                            <m:rPr>
                              <m:nor/>
                            </m:rPr>
                            <a:rPr lang="zh-CN" altLang="en-US" i="1">
                              <a:latin typeface="Times New Roman" panose="02020603050405020304" pitchFamily="18" charset="0"/>
                              <a:cs typeface="Times New Roman" panose="02020603050405020304" pitchFamily="18" charset="0"/>
                            </a:rPr>
                            <m:t>f</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3743292" y="3045798"/>
                <a:ext cx="1261756" cy="436145"/>
              </a:xfrm>
              <a:prstGeom prst="rect">
                <a:avLst/>
              </a:prstGeom>
              <a:blipFill>
                <a:blip r:embed="rId2"/>
                <a:stretch>
                  <a:fillRect b="-14085"/>
                </a:stretch>
              </a:blipFill>
            </p:spPr>
            <p:txBody>
              <a:bodyPr/>
              <a:lstStyle/>
              <a:p>
                <a:r>
                  <a:rPr lang="zh-CN" altLang="en-US">
                    <a:noFill/>
                  </a:rPr>
                  <a:t> </a:t>
                </a:r>
              </a:p>
            </p:txBody>
          </p:sp>
        </mc:Fallback>
      </mc:AlternateContent>
      <p:sp>
        <p:nvSpPr>
          <p:cNvPr id="14" name="文本框 29"/>
          <p:cNvSpPr txBox="1"/>
          <p:nvPr/>
        </p:nvSpPr>
        <p:spPr>
          <a:xfrm>
            <a:off x="611186" y="3527219"/>
            <a:ext cx="8167053"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zh-CN" dirty="0" smtClean="0">
                <a:solidFill>
                  <a:srgbClr val="002060"/>
                </a:solidFill>
              </a:rPr>
              <a:t>设</a:t>
            </a:r>
            <a:r>
              <a:rPr lang="zh-CN" altLang="zh-CN" dirty="0">
                <a:solidFill>
                  <a:srgbClr val="002060"/>
                </a:solidFill>
              </a:rPr>
              <a:t>当前输入对应的损失函数值为</a:t>
            </a:r>
            <a:r>
              <a:rPr lang="en-US" altLang="zh-CN" i="1" dirty="0">
                <a:solidFill>
                  <a:srgbClr val="002060"/>
                </a:solidFill>
                <a:latin typeface="Times New Roman" panose="02020603050405020304" pitchFamily="18" charset="0"/>
                <a:cs typeface="Times New Roman" panose="02020603050405020304" pitchFamily="18" charset="0"/>
              </a:rPr>
              <a:t>L</a:t>
            </a:r>
            <a:r>
              <a:rPr lang="zh-CN" altLang="zh-CN" dirty="0">
                <a:solidFill>
                  <a:srgbClr val="002060"/>
                </a:solidFill>
              </a:rPr>
              <a:t>，则判定规则为</a:t>
            </a:r>
          </a:p>
        </p:txBody>
      </p:sp>
      <mc:AlternateContent xmlns:mc="http://schemas.openxmlformats.org/markup-compatibility/2006" xmlns:a14="http://schemas.microsoft.com/office/drawing/2010/main">
        <mc:Choice Requires="a14">
          <p:sp>
            <p:nvSpPr>
              <p:cNvPr id="3" name="矩形 2"/>
              <p:cNvSpPr/>
              <p:nvPr/>
            </p:nvSpPr>
            <p:spPr>
              <a:xfrm>
                <a:off x="2793358" y="4046054"/>
                <a:ext cx="3802708" cy="8117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a:latin typeface="Cambria Math" panose="02040503050406030204" pitchFamily="18" charset="0"/>
                            </a:rPr>
                          </m:ctrlPr>
                        </m:dPr>
                        <m:e>
                          <m:eqArr>
                            <m:eqArrPr>
                              <m:ctrlPr>
                                <a:rPr lang="zh-CN" altLang="en-US" i="1">
                                  <a:latin typeface="Cambria Math" panose="02040503050406030204" pitchFamily="18" charset="0"/>
                                </a:rPr>
                              </m:ctrlPr>
                            </m:eqArrPr>
                            <m:e>
                              <m:r>
                                <a:rPr lang="zh-CN" altLang="en-US">
                                  <a:latin typeface="Cambria Math" panose="02040503050406030204" pitchFamily="18" charset="0"/>
                                </a:rPr>
                                <m:t>&amp;</m:t>
                              </m:r>
                              <m:r>
                                <m:rPr>
                                  <m:nor/>
                                </m:rPr>
                                <a:rPr lang="zh-CN" altLang="en-US" i="1">
                                  <a:latin typeface="Times New Roman" panose="02020603050405020304" pitchFamily="18" charset="0"/>
                                  <a:cs typeface="Times New Roman" panose="02020603050405020304" pitchFamily="18" charset="0"/>
                                </a:rPr>
                                <m:t>L</m:t>
                              </m:r>
                              <m:r>
                                <m:rPr>
                                  <m:nor/>
                                </m:rPr>
                                <a:rPr lang="zh-CN" altLang="en-US" i="1">
                                  <a:latin typeface="Cambria Math" panose="02040503050406030204" pitchFamily="18" charset="0"/>
                                </a:rPr>
                                <m:t> </m:t>
                              </m:r>
                              <m:r>
                                <m:rPr>
                                  <m:nor/>
                                </m:rPr>
                                <a:rPr lang="zh-CN" altLang="en-US">
                                  <a:latin typeface="Cambria Math" panose="02040503050406030204" pitchFamily="18" charset="0"/>
                                </a:rPr>
                                <m:t>&lt;</m:t>
                              </m:r>
                              <m:r>
                                <m:rPr>
                                  <m:nor/>
                                </m:rPr>
                                <a:rPr lang="zh-CN" altLang="en-US" i="1">
                                  <a:latin typeface="Cambria Math" panose="02040503050406030204" pitchFamily="18" charset="0"/>
                                </a:rPr>
                                <m:t> </m:t>
                              </m:r>
                              <m:sSub>
                                <m:sSubPr>
                                  <m:ctrlPr>
                                    <a:rPr lang="zh-CN" altLang="en-US" i="1">
                                      <a:latin typeface="Cambria Math" panose="02040503050406030204" pitchFamily="18" charset="0"/>
                                    </a:rPr>
                                  </m:ctrlPr>
                                </m:sSubPr>
                                <m:e>
                                  <m:r>
                                    <m:rPr>
                                      <m:nor/>
                                    </m:rPr>
                                    <a:rPr lang="zh-CN" altLang="en-US" i="1">
                                      <a:latin typeface="Times New Roman" panose="02020603050405020304" pitchFamily="18" charset="0"/>
                                      <a:cs typeface="Times New Roman" panose="02020603050405020304" pitchFamily="18" charset="0"/>
                                    </a:rPr>
                                    <m:t>d</m:t>
                                  </m:r>
                                </m:e>
                                <m:sub>
                                  <m:r>
                                    <m:rPr>
                                      <m:nor/>
                                    </m:rPr>
                                    <a:rPr lang="zh-CN" altLang="en-US" i="1">
                                      <a:latin typeface="Times New Roman" panose="02020603050405020304" pitchFamily="18" charset="0"/>
                                      <a:cs typeface="Times New Roman" panose="02020603050405020304" pitchFamily="18" charset="0"/>
                                    </a:rPr>
                                    <m:t>TH</m:t>
                                  </m:r>
                                </m:sub>
                              </m:sSub>
                              <m:r>
                                <m:rPr>
                                  <m:nor/>
                                </m:rPr>
                                <a:rPr lang="zh-CN" altLang="en-US" i="1">
                                  <a:latin typeface="Cambria Math" panose="02040503050406030204" pitchFamily="18" charset="0"/>
                                </a:rPr>
                                <m:t> </m:t>
                              </m:r>
                              <m:r>
                                <m:rPr>
                                  <m:nor/>
                                </m:rPr>
                                <a:rPr lang="en-US" altLang="zh-CN" b="0" i="0" smtClean="0">
                                  <a:latin typeface="Cambria Math" panose="02040503050406030204" pitchFamily="18" charset="0"/>
                                </a:rPr>
                                <m:t> </m:t>
                              </m:r>
                              <m:r>
                                <m:rPr>
                                  <m:nor/>
                                </m:rPr>
                                <a:rPr lang="zh-CN" altLang="en-US">
                                  <a:latin typeface="Cambria Math" panose="02040503050406030204" pitchFamily="18" charset="0"/>
                                </a:rPr>
                                <m:t>判定当前信号为摩擦信号</m:t>
                              </m:r>
                            </m:e>
                            <m:e>
                              <m:r>
                                <a:rPr lang="zh-CN" altLang="en-US" i="0">
                                  <a:latin typeface="Cambria Math" panose="02040503050406030204" pitchFamily="18" charset="0"/>
                                </a:rPr>
                                <m:t>&amp;</m:t>
                              </m:r>
                              <m:r>
                                <m:rPr>
                                  <m:nor/>
                                </m:rPr>
                                <a:rPr lang="zh-CN" altLang="en-US" i="1" smtClean="0">
                                  <a:latin typeface="Times New Roman" panose="02020603050405020304" pitchFamily="18" charset="0"/>
                                  <a:cs typeface="Times New Roman" panose="02020603050405020304" pitchFamily="18" charset="0"/>
                                </a:rPr>
                                <m:t>L</m:t>
                              </m:r>
                              <m:r>
                                <m:rPr>
                                  <m:nor/>
                                </m:rPr>
                                <a:rPr lang="zh-CN" altLang="en-US" i="1" smtClean="0">
                                  <a:latin typeface="Times New Roman" panose="02020603050405020304" pitchFamily="18" charset="0"/>
                                  <a:cs typeface="Times New Roman" panose="02020603050405020304" pitchFamily="18" charset="0"/>
                                </a:rPr>
                                <m:t> </m:t>
                              </m:r>
                              <m:r>
                                <m:rPr>
                                  <m:nor/>
                                </m:rPr>
                                <a:rPr lang="zh-CN" altLang="en-US" smtClean="0">
                                  <a:latin typeface="Cambria Math" panose="02040503050406030204" pitchFamily="18" charset="0"/>
                                </a:rPr>
                                <m:t>≥</m:t>
                              </m:r>
                              <m:sSub>
                                <m:sSubPr>
                                  <m:ctrlPr>
                                    <a:rPr lang="zh-CN" altLang="en-US" i="1">
                                      <a:latin typeface="Cambria Math" panose="02040503050406030204" pitchFamily="18" charset="0"/>
                                    </a:rPr>
                                  </m:ctrlPr>
                                </m:sSubPr>
                                <m:e>
                                  <m:r>
                                    <m:rPr>
                                      <m:nor/>
                                    </m:rPr>
                                    <a:rPr lang="zh-CN" altLang="en-US" i="1" smtClean="0">
                                      <a:latin typeface="Times New Roman" panose="02020603050405020304" pitchFamily="18" charset="0"/>
                                      <a:cs typeface="Times New Roman" panose="02020603050405020304" pitchFamily="18" charset="0"/>
                                    </a:rPr>
                                    <m:t> </m:t>
                                  </m:r>
                                  <m:r>
                                    <m:rPr>
                                      <m:nor/>
                                    </m:rPr>
                                    <a:rPr lang="zh-CN" altLang="en-US" i="1">
                                      <a:latin typeface="Times New Roman" panose="02020603050405020304" pitchFamily="18" charset="0"/>
                                      <a:cs typeface="Times New Roman" panose="02020603050405020304" pitchFamily="18" charset="0"/>
                                    </a:rPr>
                                    <m:t>d</m:t>
                                  </m:r>
                                </m:e>
                                <m:sub>
                                  <m:r>
                                    <m:rPr>
                                      <m:nor/>
                                    </m:rPr>
                                    <a:rPr lang="zh-CN" altLang="en-US" i="1">
                                      <a:latin typeface="Times New Roman" panose="02020603050405020304" pitchFamily="18" charset="0"/>
                                      <a:cs typeface="Times New Roman" panose="02020603050405020304" pitchFamily="18" charset="0"/>
                                    </a:rPr>
                                    <m:t>TH</m:t>
                                  </m:r>
                                </m:sub>
                              </m:sSub>
                              <m:r>
                                <m:rPr>
                                  <m:nor/>
                                </m:rPr>
                                <a:rPr lang="zh-CN" altLang="en-US" i="1">
                                  <a:latin typeface="Cambria Math" panose="02040503050406030204" pitchFamily="18" charset="0"/>
                                </a:rPr>
                                <m:t> </m:t>
                              </m:r>
                              <m:r>
                                <m:rPr>
                                  <m:nor/>
                                </m:rPr>
                                <a:rPr lang="en-US" altLang="zh-CN" b="0" i="0" smtClean="0">
                                  <a:latin typeface="Cambria Math" panose="02040503050406030204" pitchFamily="18" charset="0"/>
                                </a:rPr>
                                <m:t> </m:t>
                              </m:r>
                              <m:r>
                                <m:rPr>
                                  <m:nor/>
                                </m:rPr>
                                <a:rPr lang="zh-CN" altLang="en-US">
                                  <a:latin typeface="Cambria Math" panose="02040503050406030204" pitchFamily="18" charset="0"/>
                                </a:rPr>
                                <m:t>判定当前信号为断丝信号</m:t>
                              </m:r>
                            </m:e>
                          </m:eqArr>
                        </m:e>
                      </m:d>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2793358" y="4046054"/>
                <a:ext cx="3802708" cy="811761"/>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83939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611187" y="261275"/>
            <a:ext cx="666069" cy="664458"/>
            <a:chOff x="611187" y="261275"/>
            <a:chExt cx="666069" cy="664458"/>
          </a:xfrm>
        </p:grpSpPr>
        <p:sp>
          <p:nvSpPr>
            <p:cNvPr id="9" name="矩形 8"/>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419575" y="362672"/>
            <a:ext cx="7113238" cy="461665"/>
          </a:xfrm>
          <a:prstGeom prst="rect">
            <a:avLst/>
          </a:prstGeom>
          <a:noFill/>
        </p:spPr>
        <p:txBody>
          <a:bodyPr wrap="square" rtlCol="0">
            <a:spAutoFit/>
          </a:bodyPr>
          <a:lstStyle/>
          <a:p>
            <a:r>
              <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rPr>
              <a:t>2.</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算法</a:t>
            </a: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设计</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5" name="文本框 29"/>
          <p:cNvSpPr txBox="1"/>
          <p:nvPr/>
        </p:nvSpPr>
        <p:spPr>
          <a:xfrm>
            <a:off x="611187" y="1384818"/>
            <a:ext cx="5775545"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285750" indent="-285750">
              <a:lnSpc>
                <a:spcPts val="2200"/>
              </a:lnSpc>
              <a:buFont typeface="Wingdings" panose="05000000000000000000" pitchFamily="2" charset="2"/>
              <a:buChar char="Ø"/>
            </a:pPr>
            <a:r>
              <a:rPr lang="zh-CN" altLang="en-US" dirty="0">
                <a:solidFill>
                  <a:srgbClr val="002060"/>
                </a:solidFill>
              </a:rPr>
              <a:t>断</a:t>
            </a:r>
            <a:r>
              <a:rPr lang="zh-CN" altLang="en-US" dirty="0" smtClean="0">
                <a:solidFill>
                  <a:srgbClr val="002060"/>
                </a:solidFill>
              </a:rPr>
              <a:t>丝信号的定位</a:t>
            </a:r>
            <a:endParaRPr lang="en-US" altLang="zh-CN" dirty="0" smtClean="0">
              <a:solidFill>
                <a:srgbClr val="002060"/>
              </a:solidFill>
            </a:endParaRPr>
          </a:p>
        </p:txBody>
      </p:sp>
      <p:sp>
        <p:nvSpPr>
          <p:cNvPr id="27" name="文本框 29"/>
          <p:cNvSpPr txBox="1"/>
          <p:nvPr/>
        </p:nvSpPr>
        <p:spPr>
          <a:xfrm>
            <a:off x="1078953" y="5330613"/>
            <a:ext cx="8167053"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zh-CN" dirty="0" smtClean="0">
                <a:solidFill>
                  <a:srgbClr val="002060"/>
                </a:solidFill>
              </a:rPr>
              <a:t>设</a:t>
            </a:r>
            <a:r>
              <a:rPr lang="zh-CN" altLang="zh-CN" dirty="0">
                <a:solidFill>
                  <a:srgbClr val="002060"/>
                </a:solidFill>
              </a:rPr>
              <a:t>声发射信号源的位置与传感器</a:t>
            </a:r>
            <a:r>
              <a:rPr lang="en-US" altLang="zh-CN" dirty="0">
                <a:solidFill>
                  <a:srgbClr val="002060"/>
                </a:solidFill>
              </a:rPr>
              <a:t>1</a:t>
            </a:r>
            <a:r>
              <a:rPr lang="zh-CN" altLang="zh-CN" dirty="0">
                <a:solidFill>
                  <a:srgbClr val="002060"/>
                </a:solidFill>
              </a:rPr>
              <a:t>的</a:t>
            </a:r>
            <a:r>
              <a:rPr lang="zh-CN" altLang="zh-CN" dirty="0" smtClean="0">
                <a:solidFill>
                  <a:srgbClr val="002060"/>
                </a:solidFill>
              </a:rPr>
              <a:t>距离</a:t>
            </a:r>
            <a:r>
              <a:rPr lang="zh-CN" altLang="en-US" dirty="0" smtClean="0">
                <a:solidFill>
                  <a:srgbClr val="002060"/>
                </a:solidFill>
              </a:rPr>
              <a:t>为</a:t>
            </a:r>
            <a:r>
              <a:rPr lang="en-US" altLang="zh-CN" i="1" dirty="0" smtClean="0">
                <a:solidFill>
                  <a:srgbClr val="002060"/>
                </a:solidFill>
                <a:latin typeface="Times New Roman" panose="02020603050405020304" pitchFamily="18" charset="0"/>
                <a:cs typeface="Times New Roman" panose="02020603050405020304" pitchFamily="18" charset="0"/>
              </a:rPr>
              <a:t>d</a:t>
            </a:r>
            <a:r>
              <a:rPr lang="zh-CN" altLang="zh-CN" dirty="0">
                <a:solidFill>
                  <a:srgbClr val="002060"/>
                </a:solidFill>
              </a:rPr>
              <a:t>，则有</a:t>
            </a:r>
            <a:endParaRPr lang="en-US" altLang="zh-CN" dirty="0">
              <a:solidFill>
                <a:srgbClr val="002060"/>
              </a:solidFill>
            </a:endParaRPr>
          </a:p>
        </p:txBody>
      </p:sp>
      <p:sp>
        <p:nvSpPr>
          <p:cNvPr id="10" name="文本框 29"/>
          <p:cNvSpPr txBox="1"/>
          <p:nvPr/>
        </p:nvSpPr>
        <p:spPr>
          <a:xfrm>
            <a:off x="611187" y="1843903"/>
            <a:ext cx="2992851" cy="35888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dirty="0" smtClean="0">
                <a:solidFill>
                  <a:srgbClr val="002060"/>
                </a:solidFill>
              </a:rPr>
              <a:t>到达时间差法</a:t>
            </a:r>
            <a:endParaRPr lang="en-US" altLang="zh-CN" dirty="0" smtClean="0">
              <a:solidFill>
                <a:srgbClr val="002060"/>
              </a:solidFill>
            </a:endParaRPr>
          </a:p>
        </p:txBody>
      </p:sp>
      <p:sp>
        <p:nvSpPr>
          <p:cNvPr id="13" name="文本框 29"/>
          <p:cNvSpPr txBox="1"/>
          <p:nvPr/>
        </p:nvSpPr>
        <p:spPr>
          <a:xfrm>
            <a:off x="5818377" y="225082"/>
            <a:ext cx="2992851" cy="1220847"/>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en-US" altLang="zh-CN" i="1" dirty="0" smtClean="0">
                <a:solidFill>
                  <a:srgbClr val="002060"/>
                </a:solidFill>
                <a:latin typeface="Times New Roman" panose="02020603050405020304" pitchFamily="18" charset="0"/>
                <a:cs typeface="Times New Roman" panose="02020603050405020304" pitchFamily="18" charset="0"/>
              </a:rPr>
              <a:t>t</a:t>
            </a:r>
            <a:r>
              <a:rPr lang="en-US" altLang="zh-CN" baseline="-25000" dirty="0" smtClean="0">
                <a:solidFill>
                  <a:srgbClr val="002060"/>
                </a:solidFill>
                <a:latin typeface="Times New Roman" panose="02020603050405020304" pitchFamily="18" charset="0"/>
                <a:cs typeface="Times New Roman" panose="02020603050405020304" pitchFamily="18" charset="0"/>
              </a:rPr>
              <a:t>1</a:t>
            </a:r>
            <a:r>
              <a:rPr lang="zh-CN" altLang="en-US" dirty="0" smtClean="0">
                <a:solidFill>
                  <a:srgbClr val="002060"/>
                </a:solidFill>
              </a:rPr>
              <a:t>：信号到达传感器</a:t>
            </a:r>
            <a:r>
              <a:rPr lang="en-US" altLang="zh-CN" dirty="0" smtClean="0">
                <a:solidFill>
                  <a:srgbClr val="002060"/>
                </a:solidFill>
              </a:rPr>
              <a:t>1</a:t>
            </a:r>
            <a:r>
              <a:rPr lang="zh-CN" altLang="en-US" dirty="0" smtClean="0">
                <a:solidFill>
                  <a:srgbClr val="002060"/>
                </a:solidFill>
              </a:rPr>
              <a:t>的时刻</a:t>
            </a:r>
            <a:endParaRPr lang="en-US" altLang="zh-CN" dirty="0" smtClean="0">
              <a:solidFill>
                <a:srgbClr val="002060"/>
              </a:solidFill>
            </a:endParaRPr>
          </a:p>
          <a:p>
            <a:pPr>
              <a:lnSpc>
                <a:spcPts val="2200"/>
              </a:lnSpc>
            </a:pPr>
            <a:r>
              <a:rPr lang="en-US" altLang="zh-CN" i="1" dirty="0" smtClean="0">
                <a:solidFill>
                  <a:srgbClr val="002060"/>
                </a:solidFill>
                <a:latin typeface="Times New Roman" panose="02020603050405020304" pitchFamily="18" charset="0"/>
                <a:cs typeface="Times New Roman" panose="02020603050405020304" pitchFamily="18" charset="0"/>
              </a:rPr>
              <a:t>t</a:t>
            </a:r>
            <a:r>
              <a:rPr lang="en-US" altLang="zh-CN" baseline="-25000" dirty="0" smtClean="0">
                <a:solidFill>
                  <a:srgbClr val="002060"/>
                </a:solidFill>
                <a:latin typeface="Times New Roman" panose="02020603050405020304" pitchFamily="18" charset="0"/>
                <a:cs typeface="Times New Roman" panose="02020603050405020304" pitchFamily="18" charset="0"/>
              </a:rPr>
              <a:t>2</a:t>
            </a:r>
            <a:r>
              <a:rPr lang="zh-CN" altLang="en-US" dirty="0" smtClean="0">
                <a:solidFill>
                  <a:srgbClr val="002060"/>
                </a:solidFill>
              </a:rPr>
              <a:t>：</a:t>
            </a:r>
            <a:r>
              <a:rPr lang="zh-CN" altLang="en-US" dirty="0">
                <a:solidFill>
                  <a:srgbClr val="002060"/>
                </a:solidFill>
              </a:rPr>
              <a:t>信号到达</a:t>
            </a:r>
            <a:r>
              <a:rPr lang="zh-CN" altLang="en-US" dirty="0" smtClean="0">
                <a:solidFill>
                  <a:srgbClr val="002060"/>
                </a:solidFill>
              </a:rPr>
              <a:t>传感器</a:t>
            </a:r>
            <a:r>
              <a:rPr lang="en-US" altLang="zh-CN" dirty="0" smtClean="0">
                <a:solidFill>
                  <a:srgbClr val="002060"/>
                </a:solidFill>
              </a:rPr>
              <a:t>2</a:t>
            </a:r>
            <a:r>
              <a:rPr lang="zh-CN" altLang="en-US" dirty="0" smtClean="0">
                <a:solidFill>
                  <a:srgbClr val="002060"/>
                </a:solidFill>
              </a:rPr>
              <a:t>的</a:t>
            </a:r>
            <a:r>
              <a:rPr lang="zh-CN" altLang="en-US" dirty="0">
                <a:solidFill>
                  <a:srgbClr val="002060"/>
                </a:solidFill>
              </a:rPr>
              <a:t>时刻</a:t>
            </a:r>
            <a:endParaRPr lang="en-US" altLang="zh-CN" dirty="0">
              <a:solidFill>
                <a:srgbClr val="002060"/>
              </a:solidFill>
            </a:endParaRPr>
          </a:p>
          <a:p>
            <a:pPr>
              <a:lnSpc>
                <a:spcPts val="2200"/>
              </a:lnSpc>
            </a:pPr>
            <a:r>
              <a:rPr lang="en-US" altLang="zh-CN" i="1" dirty="0" smtClean="0">
                <a:solidFill>
                  <a:srgbClr val="002060"/>
                </a:solidFill>
                <a:latin typeface="Times New Roman" panose="02020603050405020304" pitchFamily="18" charset="0"/>
                <a:cs typeface="Times New Roman" panose="02020603050405020304" pitchFamily="18" charset="0"/>
              </a:rPr>
              <a:t>l</a:t>
            </a:r>
            <a:r>
              <a:rPr lang="zh-CN" altLang="en-US" dirty="0" smtClean="0">
                <a:solidFill>
                  <a:srgbClr val="002060"/>
                </a:solidFill>
              </a:rPr>
              <a:t>：传感器之间的距离</a:t>
            </a:r>
            <a:endParaRPr lang="en-US" altLang="zh-CN" dirty="0" smtClean="0">
              <a:solidFill>
                <a:srgbClr val="002060"/>
              </a:solidFill>
            </a:endParaRPr>
          </a:p>
          <a:p>
            <a:pPr>
              <a:lnSpc>
                <a:spcPts val="2200"/>
              </a:lnSpc>
            </a:pPr>
            <a:r>
              <a:rPr lang="en-US" altLang="zh-CN" i="1" dirty="0">
                <a:solidFill>
                  <a:srgbClr val="002060"/>
                </a:solidFill>
                <a:latin typeface="Times New Roman" panose="02020603050405020304" pitchFamily="18" charset="0"/>
                <a:cs typeface="Times New Roman" panose="02020603050405020304" pitchFamily="18" charset="0"/>
              </a:rPr>
              <a:t>v</a:t>
            </a:r>
            <a:r>
              <a:rPr lang="zh-CN" altLang="en-US" dirty="0" smtClean="0">
                <a:solidFill>
                  <a:srgbClr val="002060"/>
                </a:solidFill>
              </a:rPr>
              <a:t>：信号的传播速度</a:t>
            </a:r>
            <a:endParaRPr lang="en-US" altLang="zh-CN" dirty="0">
              <a:solidFill>
                <a:srgbClr val="002060"/>
              </a:solidFill>
            </a:endParaRPr>
          </a:p>
        </p:txBody>
      </p:sp>
      <mc:AlternateContent xmlns:mc="http://schemas.openxmlformats.org/markup-compatibility/2006" xmlns:a14="http://schemas.microsoft.com/office/drawing/2010/main">
        <mc:Choice Requires="a14">
          <p:sp>
            <p:nvSpPr>
              <p:cNvPr id="5" name="矩形 4"/>
              <p:cNvSpPr/>
              <p:nvPr/>
            </p:nvSpPr>
            <p:spPr>
              <a:xfrm>
                <a:off x="3278100" y="5764148"/>
                <a:ext cx="1996957" cy="6181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zh-CN" altLang="en-US" i="1">
                          <a:latin typeface="Times New Roman" panose="02020603050405020304" pitchFamily="18" charset="0"/>
                          <a:cs typeface="Times New Roman" panose="02020603050405020304" pitchFamily="18" charset="0"/>
                        </a:rPr>
                        <m:t>d</m:t>
                      </m:r>
                      <m:r>
                        <m:rPr>
                          <m:nor/>
                        </m:rPr>
                        <a:rPr lang="zh-CN" altLang="en-US" i="1">
                          <a:latin typeface="Times New Roman" panose="02020603050405020304" pitchFamily="18" charset="0"/>
                          <a:cs typeface="Times New Roman" panose="02020603050405020304" pitchFamily="18" charset="0"/>
                        </a:rPr>
                        <m:t> = </m:t>
                      </m:r>
                      <m:f>
                        <m:fPr>
                          <m:ctrlPr>
                            <a:rPr lang="zh-CN" altLang="en-US" i="1">
                              <a:latin typeface="Cambria Math" panose="02040503050406030204" pitchFamily="18" charset="0"/>
                            </a:rPr>
                          </m:ctrlPr>
                        </m:fPr>
                        <m:num>
                          <m:r>
                            <m:rPr>
                              <m:nor/>
                            </m:rPr>
                            <a:rPr lang="zh-CN" altLang="en-US">
                              <a:latin typeface="Times New Roman" panose="02020603050405020304" pitchFamily="18" charset="0"/>
                              <a:cs typeface="Times New Roman" panose="02020603050405020304" pitchFamily="18" charset="0"/>
                            </a:rPr>
                            <m:t>(</m:t>
                          </m:r>
                          <m:sSub>
                            <m:sSubPr>
                              <m:ctrlPr>
                                <a:rPr lang="zh-CN" altLang="en-US" i="1">
                                  <a:latin typeface="Cambria Math" panose="02040503050406030204" pitchFamily="18" charset="0"/>
                                </a:rPr>
                              </m:ctrlPr>
                            </m:sSubPr>
                            <m:e>
                              <m:r>
                                <m:rPr>
                                  <m:nor/>
                                </m:rPr>
                                <a:rPr lang="zh-CN" altLang="en-US" i="1">
                                  <a:latin typeface="Times New Roman" panose="02020603050405020304" pitchFamily="18" charset="0"/>
                                  <a:cs typeface="Times New Roman" panose="02020603050405020304" pitchFamily="18" charset="0"/>
                                </a:rPr>
                                <m:t>t</m:t>
                              </m:r>
                            </m:e>
                            <m:sub>
                              <m:r>
                                <m:rPr>
                                  <m:nor/>
                                </m:rPr>
                                <a:rPr lang="zh-CN" altLang="en-US">
                                  <a:latin typeface="Times New Roman" panose="02020603050405020304" pitchFamily="18" charset="0"/>
                                  <a:cs typeface="Times New Roman" panose="020206030504050203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m:rPr>
                                  <m:nor/>
                                </m:rPr>
                                <a:rPr lang="zh-CN" altLang="en-US" i="1">
                                  <a:latin typeface="Times New Roman" panose="02020603050405020304" pitchFamily="18" charset="0"/>
                                  <a:cs typeface="Times New Roman" panose="02020603050405020304" pitchFamily="18" charset="0"/>
                                </a:rPr>
                                <m:t> </m:t>
                              </m:r>
                              <m:r>
                                <m:rPr>
                                  <m:nor/>
                                </m:rPr>
                                <a:rPr lang="zh-CN" altLang="en-US" i="1">
                                  <a:latin typeface="Times New Roman" panose="02020603050405020304" pitchFamily="18" charset="0"/>
                                  <a:cs typeface="Times New Roman" panose="02020603050405020304" pitchFamily="18" charset="0"/>
                                </a:rPr>
                                <m:t>t</m:t>
                              </m:r>
                            </m:e>
                            <m:sub>
                              <m:r>
                                <m:rPr>
                                  <m:nor/>
                                </m:rPr>
                                <a:rPr lang="zh-CN" altLang="en-US">
                                  <a:latin typeface="Times New Roman" panose="02020603050405020304" pitchFamily="18" charset="0"/>
                                  <a:cs typeface="Times New Roman" panose="02020603050405020304" pitchFamily="18" charset="0"/>
                                </a:rPr>
                                <m:t>2</m:t>
                              </m:r>
                            </m:sub>
                          </m:sSub>
                          <m:r>
                            <m:rPr>
                              <m:nor/>
                            </m:rPr>
                            <a:rPr lang="zh-CN" altLang="en-US">
                              <a:latin typeface="Times New Roman" panose="02020603050405020304" pitchFamily="18" charset="0"/>
                              <a:cs typeface="Times New Roman" panose="02020603050405020304" pitchFamily="18" charset="0"/>
                            </a:rPr>
                            <m:t>)</m:t>
                          </m:r>
                          <m:r>
                            <m:rPr>
                              <m:nor/>
                            </m:rPr>
                            <a:rPr lang="zh-CN" altLang="en-US" i="1">
                              <a:latin typeface="Times New Roman" panose="02020603050405020304" pitchFamily="18" charset="0"/>
                              <a:cs typeface="Times New Roman" panose="02020603050405020304" pitchFamily="18" charset="0"/>
                            </a:rPr>
                            <m:t>v</m:t>
                          </m:r>
                          <m:r>
                            <m:rPr>
                              <m:nor/>
                            </m:rPr>
                            <a:rPr lang="zh-CN" altLang="en-US" i="1">
                              <a:latin typeface="Times New Roman" panose="02020603050405020304" pitchFamily="18" charset="0"/>
                              <a:cs typeface="Times New Roman" panose="02020603050405020304" pitchFamily="18" charset="0"/>
                            </a:rPr>
                            <m:t> </m:t>
                          </m:r>
                          <m:r>
                            <m:rPr>
                              <m:nor/>
                            </m:rPr>
                            <a:rPr lang="zh-CN" altLang="en-US">
                              <a:latin typeface="Times New Roman" panose="02020603050405020304" pitchFamily="18" charset="0"/>
                              <a:cs typeface="Times New Roman" panose="02020603050405020304" pitchFamily="18" charset="0"/>
                            </a:rPr>
                            <m:t>+</m:t>
                          </m:r>
                          <m:r>
                            <m:rPr>
                              <m:nor/>
                            </m:rPr>
                            <a:rPr lang="zh-CN" altLang="en-US" i="1">
                              <a:latin typeface="Times New Roman" panose="02020603050405020304" pitchFamily="18" charset="0"/>
                              <a:cs typeface="Times New Roman" panose="02020603050405020304" pitchFamily="18" charset="0"/>
                            </a:rPr>
                            <m:t> </m:t>
                          </m:r>
                          <m:r>
                            <m:rPr>
                              <m:nor/>
                            </m:rPr>
                            <a:rPr lang="zh-CN" altLang="en-US" i="1">
                              <a:latin typeface="Times New Roman" panose="02020603050405020304" pitchFamily="18" charset="0"/>
                              <a:cs typeface="Times New Roman" panose="02020603050405020304" pitchFamily="18" charset="0"/>
                            </a:rPr>
                            <m:t>l</m:t>
                          </m:r>
                        </m:num>
                        <m:den>
                          <m:r>
                            <m:rPr>
                              <m:nor/>
                            </m:rPr>
                            <a:rPr lang="zh-CN" altLang="en-US">
                              <a:latin typeface="Times New Roman" panose="02020603050405020304" pitchFamily="18" charset="0"/>
                              <a:cs typeface="Times New Roman" panose="02020603050405020304" pitchFamily="18" charset="0"/>
                            </a:rPr>
                            <m:t>2</m:t>
                          </m:r>
                        </m:den>
                      </m:f>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3278100" y="5764148"/>
                <a:ext cx="1996957" cy="618118"/>
              </a:xfrm>
              <a:prstGeom prst="rect">
                <a:avLst/>
              </a:prstGeom>
              <a:blipFill>
                <a:blip r:embed="rId2"/>
                <a:stretch>
                  <a:fillRect/>
                </a:stretch>
              </a:blipFill>
            </p:spPr>
            <p:txBody>
              <a:bodyPr/>
              <a:lstStyle/>
              <a:p>
                <a:r>
                  <a:rPr lang="zh-CN" altLang="en-US">
                    <a:noFill/>
                  </a:rPr>
                  <a:t> </a:t>
                </a:r>
              </a:p>
            </p:txBody>
          </p:sp>
        </mc:Fallback>
      </mc:AlternateContent>
      <p:pic>
        <p:nvPicPr>
          <p:cNvPr id="6" name="图片 5"/>
          <p:cNvPicPr>
            <a:picLocks noChangeAspect="1"/>
          </p:cNvPicPr>
          <p:nvPr/>
        </p:nvPicPr>
        <p:blipFill>
          <a:blip r:embed="rId3"/>
          <a:stretch>
            <a:fillRect/>
          </a:stretch>
        </p:blipFill>
        <p:spPr>
          <a:xfrm>
            <a:off x="987107" y="2345200"/>
            <a:ext cx="7545706" cy="2672063"/>
          </a:xfrm>
          <a:prstGeom prst="rect">
            <a:avLst/>
          </a:prstGeom>
        </p:spPr>
      </p:pic>
    </p:spTree>
    <p:extLst>
      <p:ext uri="{BB962C8B-B14F-4D97-AF65-F5344CB8AC3E}">
        <p14:creationId xmlns:p14="http://schemas.microsoft.com/office/powerpoint/2010/main" val="34094659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611187" y="261275"/>
            <a:ext cx="666069" cy="664458"/>
            <a:chOff x="611187" y="261275"/>
            <a:chExt cx="666069" cy="664458"/>
          </a:xfrm>
        </p:grpSpPr>
        <p:sp>
          <p:nvSpPr>
            <p:cNvPr id="9" name="矩形 8"/>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419575" y="362672"/>
            <a:ext cx="7113238" cy="461665"/>
          </a:xfrm>
          <a:prstGeom prst="rect">
            <a:avLst/>
          </a:prstGeom>
          <a:noFill/>
        </p:spPr>
        <p:txBody>
          <a:bodyPr wrap="square" rtlCol="0">
            <a:spAutoFit/>
          </a:bodyPr>
          <a:lstStyle/>
          <a:p>
            <a:r>
              <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rPr>
              <a:t>2.</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算法</a:t>
            </a: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设计</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5" name="文本框 29"/>
          <p:cNvSpPr txBox="1"/>
          <p:nvPr/>
        </p:nvSpPr>
        <p:spPr>
          <a:xfrm>
            <a:off x="611187" y="1384818"/>
            <a:ext cx="5775545" cy="35888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285750" indent="-285750">
              <a:lnSpc>
                <a:spcPts val="2200"/>
              </a:lnSpc>
              <a:buFont typeface="Wingdings" panose="05000000000000000000" pitchFamily="2" charset="2"/>
              <a:buChar char="Ø"/>
            </a:pPr>
            <a:r>
              <a:rPr lang="zh-CN" altLang="en-US" dirty="0">
                <a:solidFill>
                  <a:schemeClr val="accent1">
                    <a:lumMod val="50000"/>
                  </a:schemeClr>
                </a:solidFill>
              </a:rPr>
              <a:t>断</a:t>
            </a:r>
            <a:r>
              <a:rPr lang="zh-CN" altLang="en-US" dirty="0" smtClean="0">
                <a:solidFill>
                  <a:schemeClr val="accent1">
                    <a:lumMod val="50000"/>
                  </a:schemeClr>
                </a:solidFill>
              </a:rPr>
              <a:t>丝信号的定位</a:t>
            </a:r>
            <a:endParaRPr lang="en-US" altLang="zh-CN" dirty="0" smtClean="0">
              <a:solidFill>
                <a:schemeClr val="accent1">
                  <a:lumMod val="50000"/>
                </a:schemeClr>
              </a:solidFill>
            </a:endParaRPr>
          </a:p>
        </p:txBody>
      </p:sp>
      <p:sp>
        <p:nvSpPr>
          <p:cNvPr id="10" name="文本框 29"/>
          <p:cNvSpPr txBox="1"/>
          <p:nvPr/>
        </p:nvSpPr>
        <p:spPr>
          <a:xfrm>
            <a:off x="3360851" y="1383199"/>
            <a:ext cx="3380242" cy="35888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dirty="0" smtClean="0">
                <a:solidFill>
                  <a:schemeClr val="accent1">
                    <a:lumMod val="50000"/>
                  </a:schemeClr>
                </a:solidFill>
              </a:rPr>
              <a:t>频散效应下到达时间差的计算</a:t>
            </a:r>
            <a:endParaRPr lang="en-US" altLang="zh-CN" dirty="0" smtClean="0">
              <a:solidFill>
                <a:schemeClr val="accent1">
                  <a:lumMod val="50000"/>
                </a:schemeClr>
              </a:solidFill>
            </a:endParaRPr>
          </a:p>
        </p:txBody>
      </p:sp>
      <p:sp>
        <p:nvSpPr>
          <p:cNvPr id="16" name="文本框 29"/>
          <p:cNvSpPr txBox="1"/>
          <p:nvPr/>
        </p:nvSpPr>
        <p:spPr>
          <a:xfrm>
            <a:off x="5749387" y="2932275"/>
            <a:ext cx="1829863"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dirty="0" smtClean="0">
                <a:solidFill>
                  <a:srgbClr val="002060"/>
                </a:solidFill>
              </a:rPr>
              <a:t>时频图像中的行</a:t>
            </a:r>
            <a:endParaRPr lang="en-US" altLang="zh-CN" dirty="0" smtClean="0">
              <a:solidFill>
                <a:srgbClr val="002060"/>
              </a:solidFill>
            </a:endParaRPr>
          </a:p>
        </p:txBody>
      </p:sp>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t="11575" b="6019"/>
          <a:stretch/>
        </p:blipFill>
        <p:spPr>
          <a:xfrm>
            <a:off x="93238" y="1863308"/>
            <a:ext cx="5486411" cy="4521200"/>
          </a:xfrm>
          <a:prstGeom prst="rect">
            <a:avLst/>
          </a:prstGeom>
        </p:spPr>
      </p:pic>
      <p:sp>
        <p:nvSpPr>
          <p:cNvPr id="24" name="文本框 29"/>
          <p:cNvSpPr txBox="1"/>
          <p:nvPr/>
        </p:nvSpPr>
        <p:spPr>
          <a:xfrm>
            <a:off x="5749387" y="1997333"/>
            <a:ext cx="3309201" cy="656590"/>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dirty="0" smtClean="0">
                <a:solidFill>
                  <a:schemeClr val="accent1">
                    <a:lumMod val="50000"/>
                  </a:schemeClr>
                </a:solidFill>
              </a:rPr>
              <a:t>由于频散效应的存在，</a:t>
            </a:r>
            <a:endParaRPr lang="en-US" altLang="zh-CN" dirty="0" smtClean="0">
              <a:solidFill>
                <a:schemeClr val="accent1">
                  <a:lumMod val="50000"/>
                </a:schemeClr>
              </a:solidFill>
            </a:endParaRPr>
          </a:p>
          <a:p>
            <a:pPr>
              <a:lnSpc>
                <a:spcPts val="2200"/>
              </a:lnSpc>
            </a:pPr>
            <a:r>
              <a:rPr lang="zh-CN" altLang="en-US" dirty="0" smtClean="0">
                <a:solidFill>
                  <a:schemeClr val="accent1">
                    <a:lumMod val="50000"/>
                  </a:schemeClr>
                </a:solidFill>
              </a:rPr>
              <a:t>不同</a:t>
            </a:r>
            <a:r>
              <a:rPr lang="zh-CN" altLang="en-US" u="sng" dirty="0" smtClean="0">
                <a:solidFill>
                  <a:schemeClr val="accent1">
                    <a:lumMod val="50000"/>
                  </a:schemeClr>
                </a:solidFill>
              </a:rPr>
              <a:t>频率</a:t>
            </a:r>
            <a:r>
              <a:rPr lang="zh-CN" altLang="en-US" dirty="0" smtClean="0">
                <a:solidFill>
                  <a:schemeClr val="accent1">
                    <a:lumMod val="50000"/>
                  </a:schemeClr>
                </a:solidFill>
              </a:rPr>
              <a:t>的信号传播速度不同</a:t>
            </a:r>
            <a:endParaRPr lang="en-US" altLang="zh-CN" dirty="0" smtClean="0">
              <a:solidFill>
                <a:schemeClr val="accent1">
                  <a:lumMod val="50000"/>
                </a:schemeClr>
              </a:solidFill>
            </a:endParaRPr>
          </a:p>
        </p:txBody>
      </p:sp>
      <p:sp>
        <p:nvSpPr>
          <p:cNvPr id="12" name="矩形 11"/>
          <p:cNvSpPr/>
          <p:nvPr/>
        </p:nvSpPr>
        <p:spPr>
          <a:xfrm>
            <a:off x="790573" y="2981865"/>
            <a:ext cx="3394075" cy="45719"/>
          </a:xfrm>
          <a:prstGeom prst="rect">
            <a:avLst/>
          </a:prstGeom>
          <a:noFill/>
          <a:ln w="158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790574" y="5298345"/>
            <a:ext cx="3394075" cy="45719"/>
          </a:xfrm>
          <a:prstGeom prst="rect">
            <a:avLst/>
          </a:prstGeom>
          <a:noFill/>
          <a:ln w="158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9"/>
          <p:cNvSpPr txBox="1"/>
          <p:nvPr/>
        </p:nvSpPr>
        <p:spPr>
          <a:xfrm>
            <a:off x="5749386" y="4553425"/>
            <a:ext cx="3309201" cy="656590"/>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dirty="0">
                <a:solidFill>
                  <a:srgbClr val="002060"/>
                </a:solidFill>
              </a:rPr>
              <a:t>按</a:t>
            </a:r>
            <a:r>
              <a:rPr lang="zh-CN" altLang="en-US" dirty="0" smtClean="0">
                <a:solidFill>
                  <a:srgbClr val="002060"/>
                </a:solidFill>
              </a:rPr>
              <a:t>行对时频图像进行提取，</a:t>
            </a:r>
            <a:endParaRPr lang="en-US" altLang="zh-CN" dirty="0" smtClean="0">
              <a:solidFill>
                <a:srgbClr val="002060"/>
              </a:solidFill>
            </a:endParaRPr>
          </a:p>
          <a:p>
            <a:pPr>
              <a:lnSpc>
                <a:spcPts val="2200"/>
              </a:lnSpc>
            </a:pPr>
            <a:r>
              <a:rPr lang="zh-CN" altLang="en-US" dirty="0" smtClean="0">
                <a:solidFill>
                  <a:srgbClr val="002060"/>
                </a:solidFill>
              </a:rPr>
              <a:t>计算出每行对应的到达时间差</a:t>
            </a:r>
            <a:endParaRPr lang="en-US" altLang="zh-CN" dirty="0" smtClean="0">
              <a:solidFill>
                <a:srgbClr val="002060"/>
              </a:solidFill>
            </a:endParaRPr>
          </a:p>
        </p:txBody>
      </p:sp>
      <p:cxnSp>
        <p:nvCxnSpPr>
          <p:cNvPr id="31" name="直接箭头连接符 30"/>
          <p:cNvCxnSpPr/>
          <p:nvPr/>
        </p:nvCxnSpPr>
        <p:spPr>
          <a:xfrm>
            <a:off x="6556470" y="2602751"/>
            <a:ext cx="0" cy="32952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4184648" y="3004724"/>
            <a:ext cx="1389524" cy="9898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V="1">
            <a:off x="4184648" y="4278779"/>
            <a:ext cx="1389524" cy="10368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40" name="图片 39"/>
          <p:cNvPicPr>
            <a:picLocks noChangeAspect="1"/>
          </p:cNvPicPr>
          <p:nvPr/>
        </p:nvPicPr>
        <p:blipFill>
          <a:blip r:embed="rId3"/>
          <a:stretch>
            <a:fillRect/>
          </a:stretch>
        </p:blipFill>
        <p:spPr>
          <a:xfrm>
            <a:off x="5574172" y="4022990"/>
            <a:ext cx="3552381" cy="257143"/>
          </a:xfrm>
          <a:prstGeom prst="rect">
            <a:avLst/>
          </a:prstGeom>
        </p:spPr>
      </p:pic>
      <p:sp>
        <p:nvSpPr>
          <p:cNvPr id="46" name="文本框 29"/>
          <p:cNvSpPr txBox="1"/>
          <p:nvPr/>
        </p:nvSpPr>
        <p:spPr>
          <a:xfrm>
            <a:off x="243100" y="6385203"/>
            <a:ext cx="5186685"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sz="1600" dirty="0" smtClean="0">
                <a:solidFill>
                  <a:srgbClr val="002060"/>
                </a:solidFill>
              </a:rPr>
              <a:t>声发射源与两传感器</a:t>
            </a:r>
            <a:r>
              <a:rPr lang="zh-CN" altLang="en-US" sz="1600" dirty="0">
                <a:solidFill>
                  <a:srgbClr val="002060"/>
                </a:solidFill>
              </a:rPr>
              <a:t>距离</a:t>
            </a:r>
            <a:r>
              <a:rPr lang="zh-CN" altLang="en-US" sz="1600" dirty="0" smtClean="0">
                <a:solidFill>
                  <a:srgbClr val="002060"/>
                </a:solidFill>
              </a:rPr>
              <a:t>差为</a:t>
            </a:r>
            <a:r>
              <a:rPr lang="en-US" altLang="zh-CN" sz="1600" dirty="0" smtClean="0">
                <a:solidFill>
                  <a:srgbClr val="002060"/>
                </a:solidFill>
              </a:rPr>
              <a:t>0.8m</a:t>
            </a:r>
            <a:r>
              <a:rPr lang="zh-CN" altLang="en-US" sz="1600" dirty="0">
                <a:solidFill>
                  <a:srgbClr val="002060"/>
                </a:solidFill>
              </a:rPr>
              <a:t> </a:t>
            </a:r>
            <a:r>
              <a:rPr lang="zh-CN" altLang="en-US" sz="1600" dirty="0" smtClean="0">
                <a:solidFill>
                  <a:srgbClr val="002060"/>
                </a:solidFill>
              </a:rPr>
              <a:t>断</a:t>
            </a:r>
            <a:r>
              <a:rPr lang="zh-CN" altLang="en-US" sz="1600" dirty="0" smtClean="0">
                <a:solidFill>
                  <a:srgbClr val="002060"/>
                </a:solidFill>
              </a:rPr>
              <a:t>铅</a:t>
            </a:r>
            <a:r>
              <a:rPr lang="zh-CN" altLang="en-US" sz="1600" dirty="0" smtClean="0">
                <a:solidFill>
                  <a:srgbClr val="002060"/>
                </a:solidFill>
              </a:rPr>
              <a:t>信号时频</a:t>
            </a:r>
            <a:r>
              <a:rPr lang="zh-CN" altLang="en-US" sz="1600" dirty="0" smtClean="0">
                <a:solidFill>
                  <a:srgbClr val="002060"/>
                </a:solidFill>
              </a:rPr>
              <a:t>图像</a:t>
            </a:r>
            <a:endParaRPr lang="en-US" altLang="zh-CN" sz="1600" dirty="0" smtClean="0">
              <a:solidFill>
                <a:srgbClr val="002060"/>
              </a:solidFill>
            </a:endParaRPr>
          </a:p>
        </p:txBody>
      </p:sp>
    </p:spTree>
    <p:extLst>
      <p:ext uri="{BB962C8B-B14F-4D97-AF65-F5344CB8AC3E}">
        <p14:creationId xmlns:p14="http://schemas.microsoft.com/office/powerpoint/2010/main" val="3048146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ppt_x"/>
                                          </p:val>
                                        </p:tav>
                                        <p:tav tm="100000">
                                          <p:val>
                                            <p:strVal val="#ppt_x"/>
                                          </p:val>
                                        </p:tav>
                                      </p:tavLst>
                                    </p:anim>
                                    <p:anim calcmode="lin" valueType="num">
                                      <p:cBhvr additive="base">
                                        <p:cTn id="1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 calcmode="lin" valueType="num">
                                      <p:cBhvr additive="base">
                                        <p:cTn id="25" dur="500" fill="hold"/>
                                        <p:tgtEl>
                                          <p:spTgt spid="46"/>
                                        </p:tgtEl>
                                        <p:attrNameLst>
                                          <p:attrName>ppt_x</p:attrName>
                                        </p:attrNameLst>
                                      </p:cBhvr>
                                      <p:tavLst>
                                        <p:tav tm="0">
                                          <p:val>
                                            <p:strVal val="#ppt_x"/>
                                          </p:val>
                                        </p:tav>
                                        <p:tav tm="100000">
                                          <p:val>
                                            <p:strVal val="#ppt_x"/>
                                          </p:val>
                                        </p:tav>
                                      </p:tavLst>
                                    </p:anim>
                                    <p:anim calcmode="lin" valueType="num">
                                      <p:cBhvr additive="base">
                                        <p:cTn id="26"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ppt_x"/>
                                          </p:val>
                                        </p:tav>
                                        <p:tav tm="100000">
                                          <p:val>
                                            <p:strVal val="#ppt_x"/>
                                          </p:val>
                                        </p:tav>
                                      </p:tavLst>
                                    </p:anim>
                                    <p:anim calcmode="lin" valueType="num">
                                      <p:cBhvr additive="base">
                                        <p:cTn id="36" dur="500" fill="hold"/>
                                        <p:tgtEl>
                                          <p:spTgt spid="28"/>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anim calcmode="lin" valueType="num">
                                      <p:cBhvr additive="base">
                                        <p:cTn id="39" dur="500" fill="hold"/>
                                        <p:tgtEl>
                                          <p:spTgt spid="39"/>
                                        </p:tgtEl>
                                        <p:attrNameLst>
                                          <p:attrName>ppt_x</p:attrName>
                                        </p:attrNameLst>
                                      </p:cBhvr>
                                      <p:tavLst>
                                        <p:tav tm="0">
                                          <p:val>
                                            <p:strVal val="#ppt_x"/>
                                          </p:val>
                                        </p:tav>
                                        <p:tav tm="100000">
                                          <p:val>
                                            <p:strVal val="#ppt_x"/>
                                          </p:val>
                                        </p:tav>
                                      </p:tavLst>
                                    </p:anim>
                                    <p:anim calcmode="lin" valueType="num">
                                      <p:cBhvr additive="base">
                                        <p:cTn id="40" dur="500" fill="hold"/>
                                        <p:tgtEl>
                                          <p:spTgt spid="39"/>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ppt_x"/>
                                          </p:val>
                                        </p:tav>
                                        <p:tav tm="100000">
                                          <p:val>
                                            <p:strVal val="#ppt_x"/>
                                          </p:val>
                                        </p:tav>
                                      </p:tavLst>
                                    </p:anim>
                                    <p:anim calcmode="lin" valueType="num">
                                      <p:cBhvr additive="base">
                                        <p:cTn id="44" dur="5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anim calcmode="lin" valueType="num">
                                      <p:cBhvr additive="base">
                                        <p:cTn id="47" dur="500" fill="hold"/>
                                        <p:tgtEl>
                                          <p:spTgt spid="40"/>
                                        </p:tgtEl>
                                        <p:attrNameLst>
                                          <p:attrName>ppt_x</p:attrName>
                                        </p:attrNameLst>
                                      </p:cBhvr>
                                      <p:tavLst>
                                        <p:tav tm="0">
                                          <p:val>
                                            <p:strVal val="#ppt_x"/>
                                          </p:val>
                                        </p:tav>
                                        <p:tav tm="100000">
                                          <p:val>
                                            <p:strVal val="#ppt_x"/>
                                          </p:val>
                                        </p:tav>
                                      </p:tavLst>
                                    </p:anim>
                                    <p:anim calcmode="lin" valueType="num">
                                      <p:cBhvr additive="base">
                                        <p:cTn id="48" dur="500" fill="hold"/>
                                        <p:tgtEl>
                                          <p:spTgt spid="4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ppt_x"/>
                                          </p:val>
                                        </p:tav>
                                        <p:tav tm="100000">
                                          <p:val>
                                            <p:strVal val="#ppt_x"/>
                                          </p:val>
                                        </p:tav>
                                      </p:tavLst>
                                    </p:anim>
                                    <p:anim calcmode="lin" valueType="num">
                                      <p:cBhvr additive="base">
                                        <p:cTn id="5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4" grpId="0"/>
      <p:bldP spid="12" grpId="0" animBg="1"/>
      <p:bldP spid="28" grpId="0" animBg="1"/>
      <p:bldP spid="29" grpId="0"/>
      <p:bldP spid="4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611187" y="261275"/>
            <a:ext cx="666069" cy="664458"/>
            <a:chOff x="611187" y="261275"/>
            <a:chExt cx="666069" cy="664458"/>
          </a:xfrm>
        </p:grpSpPr>
        <p:sp>
          <p:nvSpPr>
            <p:cNvPr id="9" name="矩形 8"/>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419575" y="362672"/>
            <a:ext cx="7113238" cy="461665"/>
          </a:xfrm>
          <a:prstGeom prst="rect">
            <a:avLst/>
          </a:prstGeom>
          <a:noFill/>
        </p:spPr>
        <p:txBody>
          <a:bodyPr wrap="square" rtlCol="0">
            <a:spAutoFit/>
          </a:bodyPr>
          <a:lstStyle/>
          <a:p>
            <a:r>
              <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rPr>
              <a:t>2.</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算法</a:t>
            </a: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设计</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5" name="文本框 29"/>
          <p:cNvSpPr txBox="1"/>
          <p:nvPr/>
        </p:nvSpPr>
        <p:spPr>
          <a:xfrm>
            <a:off x="611187" y="1384818"/>
            <a:ext cx="5775545"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285750" indent="-285750">
              <a:lnSpc>
                <a:spcPts val="2200"/>
              </a:lnSpc>
              <a:buFont typeface="Wingdings" panose="05000000000000000000" pitchFamily="2" charset="2"/>
              <a:buChar char="Ø"/>
            </a:pPr>
            <a:r>
              <a:rPr lang="zh-CN" altLang="en-US" dirty="0">
                <a:solidFill>
                  <a:srgbClr val="002060"/>
                </a:solidFill>
              </a:rPr>
              <a:t>断</a:t>
            </a:r>
            <a:r>
              <a:rPr lang="zh-CN" altLang="en-US" dirty="0" smtClean="0">
                <a:solidFill>
                  <a:srgbClr val="002060"/>
                </a:solidFill>
              </a:rPr>
              <a:t>丝信号的定位</a:t>
            </a:r>
            <a:endParaRPr lang="en-US" altLang="zh-CN" dirty="0" smtClean="0">
              <a:solidFill>
                <a:srgbClr val="002060"/>
              </a:solidFill>
            </a:endParaRPr>
          </a:p>
        </p:txBody>
      </p:sp>
      <p:sp>
        <p:nvSpPr>
          <p:cNvPr id="27" name="文本框 29"/>
          <p:cNvSpPr txBox="1"/>
          <p:nvPr/>
        </p:nvSpPr>
        <p:spPr>
          <a:xfrm>
            <a:off x="769464" y="4694544"/>
            <a:ext cx="8167053" cy="35888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dirty="0" smtClean="0">
                <a:solidFill>
                  <a:srgbClr val="002060"/>
                </a:solidFill>
              </a:rPr>
              <a:t>断裂后的瞬间，两个传感器接收到的信号便不再相关，因而选门限法</a:t>
            </a:r>
            <a:endParaRPr lang="en-US" altLang="zh-CN" dirty="0">
              <a:solidFill>
                <a:srgbClr val="002060"/>
              </a:solidFill>
            </a:endParaRPr>
          </a:p>
        </p:txBody>
      </p:sp>
      <p:sp>
        <p:nvSpPr>
          <p:cNvPr id="10" name="文本框 29"/>
          <p:cNvSpPr txBox="1"/>
          <p:nvPr/>
        </p:nvSpPr>
        <p:spPr>
          <a:xfrm>
            <a:off x="611187" y="1843903"/>
            <a:ext cx="2992851" cy="35888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dirty="0" smtClean="0">
                <a:solidFill>
                  <a:schemeClr val="accent1">
                    <a:lumMod val="50000"/>
                  </a:schemeClr>
                </a:solidFill>
              </a:rPr>
              <a:t>计算到达时间差的方法</a:t>
            </a:r>
            <a:endParaRPr lang="en-US" altLang="zh-CN" dirty="0" smtClean="0">
              <a:solidFill>
                <a:schemeClr val="accent1">
                  <a:lumMod val="50000"/>
                </a:schemeClr>
              </a:solidFill>
            </a:endParaRPr>
          </a:p>
        </p:txBody>
      </p:sp>
      <p:sp>
        <p:nvSpPr>
          <p:cNvPr id="14" name="左大括号 13"/>
          <p:cNvSpPr/>
          <p:nvPr/>
        </p:nvSpPr>
        <p:spPr>
          <a:xfrm>
            <a:off x="1308100" y="2775021"/>
            <a:ext cx="239152" cy="11721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文本框 29"/>
          <p:cNvSpPr txBox="1"/>
          <p:nvPr/>
        </p:nvSpPr>
        <p:spPr>
          <a:xfrm>
            <a:off x="1547252" y="2587790"/>
            <a:ext cx="1199651" cy="35888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dirty="0" smtClean="0">
                <a:solidFill>
                  <a:srgbClr val="002060"/>
                </a:solidFill>
              </a:rPr>
              <a:t>互相关法</a:t>
            </a:r>
            <a:endParaRPr lang="en-US" altLang="zh-CN" dirty="0" smtClean="0">
              <a:solidFill>
                <a:srgbClr val="002060"/>
              </a:solidFill>
            </a:endParaRPr>
          </a:p>
        </p:txBody>
      </p:sp>
      <p:sp>
        <p:nvSpPr>
          <p:cNvPr id="16" name="文本框 29"/>
          <p:cNvSpPr txBox="1"/>
          <p:nvPr/>
        </p:nvSpPr>
        <p:spPr>
          <a:xfrm>
            <a:off x="1533184" y="3759906"/>
            <a:ext cx="1199651" cy="35888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dirty="0" smtClean="0">
                <a:solidFill>
                  <a:srgbClr val="002060"/>
                </a:solidFill>
              </a:rPr>
              <a:t>门限法</a:t>
            </a:r>
            <a:endParaRPr lang="en-US" altLang="zh-CN" dirty="0" smtClean="0">
              <a:solidFill>
                <a:srgbClr val="002060"/>
              </a:solidFill>
            </a:endParaRPr>
          </a:p>
        </p:txBody>
      </p:sp>
      <p:sp>
        <p:nvSpPr>
          <p:cNvPr id="20" name="文本框 29"/>
          <p:cNvSpPr txBox="1"/>
          <p:nvPr/>
        </p:nvSpPr>
        <p:spPr>
          <a:xfrm>
            <a:off x="2746902" y="2572210"/>
            <a:ext cx="5785911"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dirty="0" smtClean="0">
                <a:solidFill>
                  <a:srgbClr val="002060"/>
                </a:solidFill>
              </a:rPr>
              <a:t>受信号幅值影响小，信号必须相关</a:t>
            </a:r>
            <a:endParaRPr lang="en-US" altLang="zh-CN" dirty="0" smtClean="0">
              <a:solidFill>
                <a:srgbClr val="002060"/>
              </a:solidFill>
            </a:endParaRPr>
          </a:p>
        </p:txBody>
      </p:sp>
      <p:sp>
        <p:nvSpPr>
          <p:cNvPr id="21" name="文本框 29"/>
          <p:cNvSpPr txBox="1"/>
          <p:nvPr/>
        </p:nvSpPr>
        <p:spPr>
          <a:xfrm>
            <a:off x="2726757" y="3767695"/>
            <a:ext cx="4743188"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dirty="0" smtClean="0">
                <a:solidFill>
                  <a:srgbClr val="002060"/>
                </a:solidFill>
              </a:rPr>
              <a:t>受信号幅值影响大，不要求信号相关性</a:t>
            </a:r>
            <a:endParaRPr lang="en-US" altLang="zh-CN" dirty="0" smtClean="0">
              <a:solidFill>
                <a:srgbClr val="002060"/>
              </a:solidFill>
            </a:endParaRPr>
          </a:p>
        </p:txBody>
      </p:sp>
      <p:sp>
        <p:nvSpPr>
          <p:cNvPr id="22" name="圆角矩形 21"/>
          <p:cNvSpPr/>
          <p:nvPr/>
        </p:nvSpPr>
        <p:spPr>
          <a:xfrm>
            <a:off x="1308100" y="3694078"/>
            <a:ext cx="5711678" cy="541382"/>
          </a:xfrm>
          <a:prstGeom prst="roundRect">
            <a:avLst/>
          </a:prstGeom>
          <a:no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108966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611187" y="261275"/>
            <a:ext cx="666069" cy="664458"/>
            <a:chOff x="611187" y="261275"/>
            <a:chExt cx="666069" cy="664458"/>
          </a:xfrm>
        </p:grpSpPr>
        <p:sp>
          <p:nvSpPr>
            <p:cNvPr id="9" name="矩形 8"/>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419575" y="362672"/>
            <a:ext cx="7113238" cy="461665"/>
          </a:xfrm>
          <a:prstGeom prst="rect">
            <a:avLst/>
          </a:prstGeom>
          <a:noFill/>
        </p:spPr>
        <p:txBody>
          <a:bodyPr wrap="square" rtlCol="0">
            <a:spAutoFit/>
          </a:bodyPr>
          <a:lstStyle/>
          <a:p>
            <a:r>
              <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rPr>
              <a:t>2.</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算法</a:t>
            </a: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设计</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5" name="文本框 29"/>
          <p:cNvSpPr txBox="1"/>
          <p:nvPr/>
        </p:nvSpPr>
        <p:spPr>
          <a:xfrm>
            <a:off x="611187" y="1384818"/>
            <a:ext cx="5775545"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285750" indent="-285750">
              <a:lnSpc>
                <a:spcPts val="2200"/>
              </a:lnSpc>
              <a:buFont typeface="Wingdings" panose="05000000000000000000" pitchFamily="2" charset="2"/>
              <a:buChar char="Ø"/>
            </a:pPr>
            <a:r>
              <a:rPr lang="zh-CN" altLang="en-US" dirty="0">
                <a:solidFill>
                  <a:srgbClr val="002060"/>
                </a:solidFill>
              </a:rPr>
              <a:t>断</a:t>
            </a:r>
            <a:r>
              <a:rPr lang="zh-CN" altLang="en-US" dirty="0" smtClean="0">
                <a:solidFill>
                  <a:srgbClr val="002060"/>
                </a:solidFill>
              </a:rPr>
              <a:t>丝信号的定位</a:t>
            </a:r>
            <a:endParaRPr lang="en-US" altLang="zh-CN" dirty="0" smtClean="0">
              <a:solidFill>
                <a:srgbClr val="002060"/>
              </a:solidFill>
            </a:endParaRPr>
          </a:p>
        </p:txBody>
      </p:sp>
      <p:sp>
        <p:nvSpPr>
          <p:cNvPr id="27" name="文本框 29"/>
          <p:cNvSpPr txBox="1"/>
          <p:nvPr/>
        </p:nvSpPr>
        <p:spPr>
          <a:xfrm>
            <a:off x="3875653" y="1853297"/>
            <a:ext cx="4313651" cy="358688"/>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dirty="0" smtClean="0">
                <a:solidFill>
                  <a:schemeClr val="accent1">
                    <a:lumMod val="50000"/>
                  </a:schemeClr>
                </a:solidFill>
              </a:rPr>
              <a:t>将信号</a:t>
            </a:r>
            <a:r>
              <a:rPr lang="zh-CN" altLang="en-US" u="sng" dirty="0" smtClean="0">
                <a:solidFill>
                  <a:schemeClr val="accent1">
                    <a:lumMod val="50000"/>
                  </a:schemeClr>
                </a:solidFill>
              </a:rPr>
              <a:t>到达</a:t>
            </a:r>
            <a:r>
              <a:rPr lang="zh-CN" altLang="en-US" dirty="0" smtClean="0">
                <a:solidFill>
                  <a:schemeClr val="accent1">
                    <a:lumMod val="50000"/>
                  </a:schemeClr>
                </a:solidFill>
              </a:rPr>
              <a:t>两个传感器的时刻</a:t>
            </a:r>
            <a:r>
              <a:rPr lang="en-US" altLang="zh-CN" i="1" dirty="0" smtClean="0">
                <a:solidFill>
                  <a:schemeClr val="accent1">
                    <a:lumMod val="50000"/>
                  </a:schemeClr>
                </a:solidFill>
                <a:latin typeface="Times New Roman" panose="02020603050405020304" pitchFamily="18" charset="0"/>
                <a:cs typeface="Times New Roman" panose="02020603050405020304" pitchFamily="18" charset="0"/>
              </a:rPr>
              <a:t>t</a:t>
            </a:r>
            <a:r>
              <a:rPr lang="en-US" altLang="zh-CN" i="1" baseline="-25000" dirty="0" smtClean="0">
                <a:solidFill>
                  <a:schemeClr val="accent1">
                    <a:lumMod val="50000"/>
                  </a:schemeClr>
                </a:solidFill>
                <a:latin typeface="Times New Roman" panose="02020603050405020304" pitchFamily="18" charset="0"/>
                <a:cs typeface="Times New Roman" panose="02020603050405020304" pitchFamily="18" charset="0"/>
              </a:rPr>
              <a:t>1</a:t>
            </a:r>
            <a:r>
              <a:rPr lang="zh-CN" altLang="en-US" dirty="0" smtClean="0">
                <a:solidFill>
                  <a:schemeClr val="accent1">
                    <a:lumMod val="50000"/>
                  </a:schemeClr>
                </a:solidFill>
              </a:rPr>
              <a:t>和</a:t>
            </a:r>
            <a:r>
              <a:rPr lang="en-US" altLang="zh-CN" i="1" dirty="0" smtClean="0">
                <a:solidFill>
                  <a:schemeClr val="accent1">
                    <a:lumMod val="50000"/>
                  </a:schemeClr>
                </a:solidFill>
                <a:latin typeface="Times New Roman" panose="02020603050405020304" pitchFamily="18" charset="0"/>
                <a:cs typeface="Times New Roman" panose="02020603050405020304" pitchFamily="18" charset="0"/>
              </a:rPr>
              <a:t>t</a:t>
            </a:r>
            <a:r>
              <a:rPr lang="en-US" altLang="zh-CN" baseline="-25000" dirty="0" smtClean="0">
                <a:solidFill>
                  <a:schemeClr val="accent1">
                    <a:lumMod val="50000"/>
                  </a:schemeClr>
                </a:solidFill>
                <a:latin typeface="Times New Roman" panose="02020603050405020304" pitchFamily="18" charset="0"/>
                <a:cs typeface="Times New Roman" panose="02020603050405020304" pitchFamily="18" charset="0"/>
              </a:rPr>
              <a:t>2</a:t>
            </a:r>
            <a:r>
              <a:rPr lang="zh-CN" altLang="en-US" dirty="0" smtClean="0">
                <a:solidFill>
                  <a:schemeClr val="accent1">
                    <a:lumMod val="50000"/>
                  </a:schemeClr>
                </a:solidFill>
              </a:rPr>
              <a:t>相减。</a:t>
            </a:r>
            <a:endParaRPr lang="en-US" altLang="zh-CN" dirty="0">
              <a:solidFill>
                <a:schemeClr val="accent1">
                  <a:lumMod val="50000"/>
                </a:schemeClr>
              </a:solidFill>
            </a:endParaRPr>
          </a:p>
        </p:txBody>
      </p:sp>
      <p:sp>
        <p:nvSpPr>
          <p:cNvPr id="10" name="文本框 29"/>
          <p:cNvSpPr txBox="1"/>
          <p:nvPr/>
        </p:nvSpPr>
        <p:spPr>
          <a:xfrm>
            <a:off x="611187" y="1843903"/>
            <a:ext cx="3380242" cy="35888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dirty="0" smtClean="0">
                <a:solidFill>
                  <a:schemeClr val="accent1">
                    <a:lumMod val="50000"/>
                  </a:schemeClr>
                </a:solidFill>
              </a:rPr>
              <a:t>门限法计算到达时间差</a:t>
            </a:r>
            <a:endParaRPr lang="en-US" altLang="zh-CN" dirty="0" smtClean="0">
              <a:solidFill>
                <a:schemeClr val="accent1">
                  <a:lumMod val="50000"/>
                </a:schemeClr>
              </a:solidFill>
            </a:endParaRPr>
          </a:p>
        </p:txBody>
      </p:sp>
      <p:cxnSp>
        <p:nvCxnSpPr>
          <p:cNvPr id="23" name="直接箭头连接符 22"/>
          <p:cNvCxnSpPr>
            <a:endCxn id="30" idx="2"/>
          </p:cNvCxnSpPr>
          <p:nvPr/>
        </p:nvCxnSpPr>
        <p:spPr>
          <a:xfrm flipV="1">
            <a:off x="4890065" y="1487424"/>
            <a:ext cx="1" cy="35647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4318871" y="1112963"/>
            <a:ext cx="1142389"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dirty="0">
                <a:solidFill>
                  <a:srgbClr val="002060"/>
                </a:solidFill>
              </a:rPr>
              <a:t>超过</a:t>
            </a:r>
            <a:r>
              <a:rPr lang="zh-CN" altLang="en-US" dirty="0" smtClean="0">
                <a:solidFill>
                  <a:srgbClr val="002060"/>
                </a:solidFill>
              </a:rPr>
              <a:t>门限</a:t>
            </a:r>
            <a:endParaRPr lang="en-US" altLang="zh-CN" dirty="0" smtClean="0">
              <a:solidFill>
                <a:srgbClr val="002060"/>
              </a:solidFill>
            </a:endParaRPr>
          </a:p>
        </p:txBody>
      </p:sp>
      <p:pic>
        <p:nvPicPr>
          <p:cNvPr id="25" name="图片 24"/>
          <p:cNvPicPr>
            <a:picLocks noChangeAspect="1"/>
          </p:cNvPicPr>
          <p:nvPr/>
        </p:nvPicPr>
        <p:blipFill rotWithShape="1">
          <a:blip r:embed="rId2"/>
          <a:srcRect r="48048" b="2154"/>
          <a:stretch/>
        </p:blipFill>
        <p:spPr>
          <a:xfrm>
            <a:off x="893349" y="3069985"/>
            <a:ext cx="2521884" cy="343806"/>
          </a:xfrm>
          <a:prstGeom prst="rect">
            <a:avLst/>
          </a:prstGeom>
        </p:spPr>
      </p:pic>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9688" t="49431" r="14691" b="3163"/>
          <a:stretch/>
        </p:blipFill>
        <p:spPr>
          <a:xfrm>
            <a:off x="3683000" y="3048239"/>
            <a:ext cx="5152571" cy="2637835"/>
          </a:xfrm>
          <a:prstGeom prst="rect">
            <a:avLst/>
          </a:prstGeom>
        </p:spPr>
      </p:pic>
      <p:cxnSp>
        <p:nvCxnSpPr>
          <p:cNvPr id="26" name="直接箭头连接符 25"/>
          <p:cNvCxnSpPr/>
          <p:nvPr/>
        </p:nvCxnSpPr>
        <p:spPr>
          <a:xfrm>
            <a:off x="3524359" y="3136155"/>
            <a:ext cx="1720741" cy="5154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3524358" y="3393888"/>
            <a:ext cx="1477236" cy="473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3901053" y="2788239"/>
            <a:ext cx="967351"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dirty="0" smtClean="0">
                <a:solidFill>
                  <a:srgbClr val="002060"/>
                </a:solidFill>
              </a:rPr>
              <a:t>归一化</a:t>
            </a:r>
            <a:endParaRPr lang="en-US" altLang="zh-CN" dirty="0" smtClean="0">
              <a:solidFill>
                <a:srgbClr val="002060"/>
              </a:solidFill>
            </a:endParaRPr>
          </a:p>
        </p:txBody>
      </p:sp>
      <p:cxnSp>
        <p:nvCxnSpPr>
          <p:cNvPr id="22" name="直接连接符 21"/>
          <p:cNvCxnSpPr/>
          <p:nvPr/>
        </p:nvCxnSpPr>
        <p:spPr>
          <a:xfrm flipV="1">
            <a:off x="4384728" y="4723463"/>
            <a:ext cx="4088712" cy="7620"/>
          </a:xfrm>
          <a:prstGeom prst="line">
            <a:avLst/>
          </a:prstGeom>
          <a:ln w="12700">
            <a:prstDash val="lg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4384728" y="4723463"/>
            <a:ext cx="0" cy="11756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4995244" y="4723462"/>
            <a:ext cx="0" cy="9026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5210228" y="4731083"/>
            <a:ext cx="0" cy="11756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4384728" y="5562600"/>
            <a:ext cx="610516" cy="0"/>
          </a:xfrm>
          <a:prstGeom prst="line">
            <a:avLst/>
          </a:prstGeom>
          <a:ln w="1270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4391078" y="5829300"/>
            <a:ext cx="819150" cy="0"/>
          </a:xfrm>
          <a:prstGeom prst="line">
            <a:avLst/>
          </a:prstGeom>
          <a:ln w="1270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49" name="文本框 29"/>
          <p:cNvSpPr txBox="1"/>
          <p:nvPr/>
        </p:nvSpPr>
        <p:spPr>
          <a:xfrm>
            <a:off x="4652496" y="5504858"/>
            <a:ext cx="353925" cy="352019"/>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en-US" altLang="zh-CN" sz="1600" i="1" dirty="0" smtClean="0">
                <a:solidFill>
                  <a:schemeClr val="tx1"/>
                </a:solidFill>
                <a:latin typeface="Times New Roman" panose="02020603050405020304" pitchFamily="18" charset="0"/>
                <a:cs typeface="Times New Roman" panose="02020603050405020304" pitchFamily="18" charset="0"/>
              </a:rPr>
              <a:t>t</a:t>
            </a:r>
            <a:r>
              <a:rPr lang="en-US" altLang="zh-CN" sz="1600" baseline="-25000" dirty="0" smtClean="0">
                <a:solidFill>
                  <a:schemeClr val="tx1"/>
                </a:solidFill>
                <a:latin typeface="Times New Roman" panose="02020603050405020304" pitchFamily="18" charset="0"/>
                <a:cs typeface="Times New Roman" panose="02020603050405020304" pitchFamily="18" charset="0"/>
              </a:rPr>
              <a:t>1</a:t>
            </a:r>
          </a:p>
        </p:txBody>
      </p:sp>
      <p:sp>
        <p:nvSpPr>
          <p:cNvPr id="51" name="文本框 29"/>
          <p:cNvSpPr txBox="1"/>
          <p:nvPr/>
        </p:nvSpPr>
        <p:spPr>
          <a:xfrm>
            <a:off x="4547820" y="5224519"/>
            <a:ext cx="353925" cy="352019"/>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en-US" altLang="zh-CN" sz="1600" i="1" dirty="0" smtClean="0">
                <a:solidFill>
                  <a:schemeClr val="tx1"/>
                </a:solidFill>
                <a:latin typeface="Times New Roman" panose="02020603050405020304" pitchFamily="18" charset="0"/>
                <a:cs typeface="Times New Roman" panose="02020603050405020304" pitchFamily="18" charset="0"/>
              </a:rPr>
              <a:t>t</a:t>
            </a:r>
            <a:r>
              <a:rPr lang="en-US" altLang="zh-CN" sz="1600" baseline="-25000" dirty="0" smtClean="0">
                <a:solidFill>
                  <a:schemeClr val="tx1"/>
                </a:solidFill>
                <a:latin typeface="Times New Roman" panose="02020603050405020304" pitchFamily="18" charset="0"/>
                <a:cs typeface="Times New Roman" panose="02020603050405020304" pitchFamily="18" charset="0"/>
              </a:rPr>
              <a:t>2</a:t>
            </a:r>
          </a:p>
        </p:txBody>
      </p:sp>
    </p:spTree>
    <p:extLst>
      <p:ext uri="{BB962C8B-B14F-4D97-AF65-F5344CB8AC3E}">
        <p14:creationId xmlns:p14="http://schemas.microsoft.com/office/powerpoint/2010/main" val="3995183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611187" y="261275"/>
            <a:ext cx="666069" cy="664458"/>
            <a:chOff x="611187" y="261275"/>
            <a:chExt cx="666069" cy="664458"/>
          </a:xfrm>
        </p:grpSpPr>
        <p:sp>
          <p:nvSpPr>
            <p:cNvPr id="9" name="矩形 8"/>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419575" y="362672"/>
            <a:ext cx="7113238" cy="461665"/>
          </a:xfrm>
          <a:prstGeom prst="rect">
            <a:avLst/>
          </a:prstGeom>
          <a:noFill/>
        </p:spPr>
        <p:txBody>
          <a:bodyPr wrap="square" rtlCol="0">
            <a:spAutoFit/>
          </a:bodyPr>
          <a:lstStyle/>
          <a:p>
            <a:r>
              <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rPr>
              <a:t>2.</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算法</a:t>
            </a: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设计</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5" name="文本框 29"/>
          <p:cNvSpPr txBox="1"/>
          <p:nvPr/>
        </p:nvSpPr>
        <p:spPr>
          <a:xfrm>
            <a:off x="611187" y="1384818"/>
            <a:ext cx="5775545"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285750" indent="-285750">
              <a:lnSpc>
                <a:spcPts val="2200"/>
              </a:lnSpc>
              <a:buFont typeface="Wingdings" panose="05000000000000000000" pitchFamily="2" charset="2"/>
              <a:buChar char="Ø"/>
            </a:pPr>
            <a:r>
              <a:rPr lang="zh-CN" altLang="en-US" dirty="0">
                <a:solidFill>
                  <a:srgbClr val="002060"/>
                </a:solidFill>
              </a:rPr>
              <a:t>断</a:t>
            </a:r>
            <a:r>
              <a:rPr lang="zh-CN" altLang="en-US" dirty="0" smtClean="0">
                <a:solidFill>
                  <a:srgbClr val="002060"/>
                </a:solidFill>
              </a:rPr>
              <a:t>丝信号的定位</a:t>
            </a:r>
            <a:endParaRPr lang="en-US" altLang="zh-CN" dirty="0" smtClean="0">
              <a:solidFill>
                <a:srgbClr val="002060"/>
              </a:solidFill>
            </a:endParaRPr>
          </a:p>
        </p:txBody>
      </p:sp>
      <p:pic>
        <p:nvPicPr>
          <p:cNvPr id="24" name="图片 23"/>
          <p:cNvPicPr/>
          <p:nvPr/>
        </p:nvPicPr>
        <p:blipFill rotWithShape="1">
          <a:blip r:embed="rId2">
            <a:extLst>
              <a:ext uri="{28A0092B-C50C-407E-A947-70E740481C1C}">
                <a14:useLocalDpi xmlns:a14="http://schemas.microsoft.com/office/drawing/2010/main" val="0"/>
              </a:ext>
            </a:extLst>
          </a:blip>
          <a:srcRect/>
          <a:stretch/>
        </p:blipFill>
        <p:spPr bwMode="auto">
          <a:xfrm>
            <a:off x="175757" y="3793173"/>
            <a:ext cx="2944814" cy="2141528"/>
          </a:xfrm>
          <a:prstGeom prst="rect">
            <a:avLst/>
          </a:prstGeom>
          <a:ln>
            <a:noFill/>
          </a:ln>
          <a:extLst>
            <a:ext uri="{53640926-AAD7-44D8-BBD7-CCE9431645EC}">
              <a14:shadowObscured xmlns:a14="http://schemas.microsoft.com/office/drawing/2010/main"/>
            </a:ext>
          </a:extLst>
        </p:spPr>
      </p:pic>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1934" t="8090"/>
          <a:stretch/>
        </p:blipFill>
        <p:spPr>
          <a:xfrm>
            <a:off x="2926406" y="3761851"/>
            <a:ext cx="3044810" cy="2172850"/>
          </a:xfrm>
          <a:prstGeom prst="rect">
            <a:avLst/>
          </a:prstGeom>
        </p:spPr>
      </p:pic>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l="2193" t="8772"/>
          <a:stretch/>
        </p:blipFill>
        <p:spPr>
          <a:xfrm>
            <a:off x="5904491" y="3793173"/>
            <a:ext cx="3106058" cy="2172850"/>
          </a:xfrm>
          <a:prstGeom prst="rect">
            <a:avLst/>
          </a:prstGeom>
        </p:spPr>
      </p:pic>
      <p:sp>
        <p:nvSpPr>
          <p:cNvPr id="34" name="文本框 29"/>
          <p:cNvSpPr txBox="1"/>
          <p:nvPr/>
        </p:nvSpPr>
        <p:spPr>
          <a:xfrm>
            <a:off x="477211" y="2134481"/>
            <a:ext cx="8260389" cy="1220847"/>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dirty="0">
                <a:solidFill>
                  <a:srgbClr val="002060"/>
                </a:solidFill>
              </a:rPr>
              <a:t>两传感器之间距离为</a:t>
            </a:r>
            <a:r>
              <a:rPr lang="en-US" altLang="zh-CN" dirty="0">
                <a:solidFill>
                  <a:srgbClr val="002060"/>
                </a:solidFill>
              </a:rPr>
              <a:t>2m</a:t>
            </a:r>
            <a:r>
              <a:rPr lang="zh-CN" altLang="en-US" dirty="0">
                <a:solidFill>
                  <a:srgbClr val="002060"/>
                </a:solidFill>
              </a:rPr>
              <a:t>，</a:t>
            </a:r>
            <a:r>
              <a:rPr lang="zh-CN" altLang="zh-CN" dirty="0">
                <a:solidFill>
                  <a:srgbClr val="002060"/>
                </a:solidFill>
              </a:rPr>
              <a:t>与传感器</a:t>
            </a:r>
            <a:r>
              <a:rPr lang="en-US" altLang="zh-CN" dirty="0">
                <a:solidFill>
                  <a:srgbClr val="002060"/>
                </a:solidFill>
              </a:rPr>
              <a:t>1</a:t>
            </a:r>
            <a:r>
              <a:rPr lang="zh-CN" altLang="zh-CN" dirty="0">
                <a:solidFill>
                  <a:srgbClr val="002060"/>
                </a:solidFill>
              </a:rPr>
              <a:t>分别相距</a:t>
            </a:r>
            <a:r>
              <a:rPr lang="en-US" altLang="zh-CN" dirty="0">
                <a:solidFill>
                  <a:srgbClr val="002060"/>
                </a:solidFill>
              </a:rPr>
              <a:t>0.6m</a:t>
            </a:r>
            <a:r>
              <a:rPr lang="zh-CN" altLang="zh-CN" dirty="0">
                <a:solidFill>
                  <a:srgbClr val="002060"/>
                </a:solidFill>
              </a:rPr>
              <a:t>、</a:t>
            </a:r>
            <a:r>
              <a:rPr lang="en-US" altLang="zh-CN" dirty="0">
                <a:solidFill>
                  <a:srgbClr val="002060"/>
                </a:solidFill>
              </a:rPr>
              <a:t>0.7m</a:t>
            </a:r>
            <a:r>
              <a:rPr lang="zh-CN" altLang="zh-CN" dirty="0">
                <a:solidFill>
                  <a:srgbClr val="002060"/>
                </a:solidFill>
              </a:rPr>
              <a:t>、</a:t>
            </a:r>
            <a:r>
              <a:rPr lang="en-US" altLang="zh-CN" dirty="0">
                <a:solidFill>
                  <a:srgbClr val="002060"/>
                </a:solidFill>
              </a:rPr>
              <a:t>0.8m</a:t>
            </a:r>
            <a:r>
              <a:rPr lang="zh-CN" altLang="zh-CN" dirty="0">
                <a:solidFill>
                  <a:srgbClr val="002060"/>
                </a:solidFill>
              </a:rPr>
              <a:t>、</a:t>
            </a:r>
            <a:r>
              <a:rPr lang="en-US" altLang="zh-CN" dirty="0">
                <a:solidFill>
                  <a:srgbClr val="002060"/>
                </a:solidFill>
              </a:rPr>
              <a:t>0.9m</a:t>
            </a:r>
            <a:r>
              <a:rPr lang="zh-CN" altLang="zh-CN" dirty="0">
                <a:solidFill>
                  <a:srgbClr val="002060"/>
                </a:solidFill>
              </a:rPr>
              <a:t>、</a:t>
            </a:r>
            <a:r>
              <a:rPr lang="en-US" altLang="zh-CN" dirty="0">
                <a:solidFill>
                  <a:srgbClr val="002060"/>
                </a:solidFill>
              </a:rPr>
              <a:t>1m</a:t>
            </a:r>
            <a:r>
              <a:rPr lang="zh-CN" altLang="zh-CN" dirty="0">
                <a:solidFill>
                  <a:srgbClr val="002060"/>
                </a:solidFill>
              </a:rPr>
              <a:t>、</a:t>
            </a:r>
            <a:r>
              <a:rPr lang="en-US" altLang="zh-CN" dirty="0">
                <a:solidFill>
                  <a:srgbClr val="002060"/>
                </a:solidFill>
              </a:rPr>
              <a:t>1.1m</a:t>
            </a:r>
            <a:r>
              <a:rPr lang="zh-CN" altLang="zh-CN" dirty="0">
                <a:solidFill>
                  <a:srgbClr val="002060"/>
                </a:solidFill>
              </a:rPr>
              <a:t>、</a:t>
            </a:r>
            <a:r>
              <a:rPr lang="en-US" altLang="zh-CN" dirty="0">
                <a:solidFill>
                  <a:srgbClr val="002060"/>
                </a:solidFill>
              </a:rPr>
              <a:t>1.2m</a:t>
            </a:r>
            <a:r>
              <a:rPr lang="zh-CN" altLang="zh-CN" dirty="0">
                <a:solidFill>
                  <a:srgbClr val="002060"/>
                </a:solidFill>
              </a:rPr>
              <a:t>、</a:t>
            </a:r>
            <a:r>
              <a:rPr lang="en-US" altLang="zh-CN" dirty="0">
                <a:solidFill>
                  <a:srgbClr val="002060"/>
                </a:solidFill>
              </a:rPr>
              <a:t>1.3m</a:t>
            </a:r>
            <a:r>
              <a:rPr lang="zh-CN" altLang="zh-CN" dirty="0">
                <a:solidFill>
                  <a:srgbClr val="002060"/>
                </a:solidFill>
              </a:rPr>
              <a:t>、</a:t>
            </a:r>
            <a:r>
              <a:rPr lang="en-US" altLang="zh-CN" dirty="0">
                <a:solidFill>
                  <a:srgbClr val="002060"/>
                </a:solidFill>
              </a:rPr>
              <a:t>1.4m</a:t>
            </a:r>
            <a:r>
              <a:rPr lang="zh-CN" altLang="en-US" dirty="0">
                <a:solidFill>
                  <a:srgbClr val="002060"/>
                </a:solidFill>
              </a:rPr>
              <a:t>处</a:t>
            </a:r>
            <a:r>
              <a:rPr lang="zh-CN" altLang="zh-CN" dirty="0">
                <a:solidFill>
                  <a:srgbClr val="002060"/>
                </a:solidFill>
              </a:rPr>
              <a:t>各做了</a:t>
            </a:r>
            <a:r>
              <a:rPr lang="en-US" altLang="zh-CN" dirty="0">
                <a:solidFill>
                  <a:srgbClr val="002060"/>
                </a:solidFill>
              </a:rPr>
              <a:t>20</a:t>
            </a:r>
            <a:r>
              <a:rPr lang="zh-CN" altLang="zh-CN" dirty="0">
                <a:solidFill>
                  <a:srgbClr val="002060"/>
                </a:solidFill>
              </a:rPr>
              <a:t>组断铅实验，共采集了</a:t>
            </a:r>
            <a:r>
              <a:rPr lang="en-US" altLang="zh-CN" dirty="0">
                <a:solidFill>
                  <a:srgbClr val="002060"/>
                </a:solidFill>
              </a:rPr>
              <a:t>180</a:t>
            </a:r>
            <a:r>
              <a:rPr lang="zh-CN" altLang="zh-CN" dirty="0">
                <a:solidFill>
                  <a:srgbClr val="002060"/>
                </a:solidFill>
              </a:rPr>
              <a:t>组数据</a:t>
            </a:r>
            <a:endParaRPr lang="en-US" altLang="zh-CN" dirty="0">
              <a:solidFill>
                <a:srgbClr val="002060"/>
              </a:solidFill>
            </a:endParaRPr>
          </a:p>
          <a:p>
            <a:pPr>
              <a:lnSpc>
                <a:spcPts val="2200"/>
              </a:lnSpc>
            </a:pPr>
            <a:endParaRPr lang="en-US" altLang="zh-CN" dirty="0" smtClean="0">
              <a:solidFill>
                <a:srgbClr val="002060"/>
              </a:solidFill>
            </a:endParaRPr>
          </a:p>
          <a:p>
            <a:pPr>
              <a:lnSpc>
                <a:spcPts val="2200"/>
              </a:lnSpc>
            </a:pPr>
            <a:r>
              <a:rPr lang="zh-CN" altLang="en-US" dirty="0" smtClean="0">
                <a:solidFill>
                  <a:srgbClr val="002060"/>
                </a:solidFill>
              </a:rPr>
              <a:t>绘制出不同频率下的距离差</a:t>
            </a:r>
            <a:r>
              <a:rPr lang="en-US" altLang="zh-CN" dirty="0" smtClean="0">
                <a:solidFill>
                  <a:srgbClr val="002060"/>
                </a:solidFill>
              </a:rPr>
              <a:t>-</a:t>
            </a:r>
            <a:r>
              <a:rPr lang="zh-CN" altLang="en-US" dirty="0" smtClean="0">
                <a:solidFill>
                  <a:srgbClr val="002060"/>
                </a:solidFill>
              </a:rPr>
              <a:t>时间差散点图及对应的拟合直线</a:t>
            </a:r>
            <a:endParaRPr lang="en-US" altLang="zh-CN" dirty="0" smtClean="0">
              <a:solidFill>
                <a:srgbClr val="002060"/>
              </a:solidFill>
            </a:endParaRPr>
          </a:p>
        </p:txBody>
      </p:sp>
      <p:sp>
        <p:nvSpPr>
          <p:cNvPr id="36" name="文本框 29"/>
          <p:cNvSpPr txBox="1"/>
          <p:nvPr/>
        </p:nvSpPr>
        <p:spPr>
          <a:xfrm>
            <a:off x="1078953" y="6037551"/>
            <a:ext cx="1632239"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sz="1600" dirty="0" smtClean="0">
                <a:solidFill>
                  <a:srgbClr val="002060"/>
                </a:solidFill>
              </a:rPr>
              <a:t>频率为</a:t>
            </a:r>
            <a:r>
              <a:rPr lang="en-US" altLang="zh-CN" sz="1600" dirty="0" smtClean="0">
                <a:solidFill>
                  <a:srgbClr val="002060"/>
                </a:solidFill>
              </a:rPr>
              <a:t>30kHz</a:t>
            </a:r>
          </a:p>
        </p:txBody>
      </p:sp>
      <p:sp>
        <p:nvSpPr>
          <p:cNvPr id="37" name="文本框 29"/>
          <p:cNvSpPr txBox="1"/>
          <p:nvPr/>
        </p:nvSpPr>
        <p:spPr>
          <a:xfrm>
            <a:off x="3897705" y="6037550"/>
            <a:ext cx="1632239" cy="352789"/>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sz="1600" dirty="0" smtClean="0">
                <a:solidFill>
                  <a:srgbClr val="002060"/>
                </a:solidFill>
              </a:rPr>
              <a:t>频率为</a:t>
            </a:r>
            <a:r>
              <a:rPr lang="en-US" altLang="zh-CN" sz="1600" dirty="0">
                <a:solidFill>
                  <a:srgbClr val="002060"/>
                </a:solidFill>
              </a:rPr>
              <a:t>6</a:t>
            </a:r>
            <a:r>
              <a:rPr lang="en-US" altLang="zh-CN" sz="1600" dirty="0" smtClean="0">
                <a:solidFill>
                  <a:srgbClr val="002060"/>
                </a:solidFill>
              </a:rPr>
              <a:t>0kHz</a:t>
            </a:r>
          </a:p>
        </p:txBody>
      </p:sp>
      <p:sp>
        <p:nvSpPr>
          <p:cNvPr id="38" name="文本框 29"/>
          <p:cNvSpPr txBox="1"/>
          <p:nvPr/>
        </p:nvSpPr>
        <p:spPr>
          <a:xfrm>
            <a:off x="6768711" y="6030392"/>
            <a:ext cx="1632239" cy="352789"/>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sz="1600" dirty="0" smtClean="0">
                <a:solidFill>
                  <a:srgbClr val="002060"/>
                </a:solidFill>
              </a:rPr>
              <a:t>频率为</a:t>
            </a:r>
            <a:r>
              <a:rPr lang="en-US" altLang="zh-CN" sz="1600" dirty="0" smtClean="0">
                <a:solidFill>
                  <a:srgbClr val="002060"/>
                </a:solidFill>
              </a:rPr>
              <a:t>150kHz</a:t>
            </a:r>
          </a:p>
        </p:txBody>
      </p:sp>
      <p:pic>
        <p:nvPicPr>
          <p:cNvPr id="41" name="图片 40"/>
          <p:cNvPicPr/>
          <p:nvPr/>
        </p:nvPicPr>
        <p:blipFill rotWithShape="1">
          <a:blip r:embed="rId5">
            <a:extLst>
              <a:ext uri="{28A0092B-C50C-407E-A947-70E740481C1C}">
                <a14:useLocalDpi xmlns:a14="http://schemas.microsoft.com/office/drawing/2010/main" val="0"/>
              </a:ext>
            </a:extLst>
          </a:blip>
          <a:srcRect/>
          <a:stretch/>
        </p:blipFill>
        <p:spPr bwMode="auto">
          <a:xfrm>
            <a:off x="3120571" y="3355328"/>
            <a:ext cx="5968159" cy="3317149"/>
          </a:xfrm>
          <a:prstGeom prst="rect">
            <a:avLst/>
          </a:prstGeom>
          <a:ln>
            <a:noFill/>
          </a:ln>
          <a:extLst>
            <a:ext uri="{53640926-AAD7-44D8-BBD7-CCE9431645EC}">
              <a14:shadowObscured xmlns:a14="http://schemas.microsoft.com/office/drawing/2010/main"/>
            </a:ext>
          </a:extLst>
        </p:spPr>
      </p:pic>
      <p:sp>
        <p:nvSpPr>
          <p:cNvPr id="13" name="椭圆 12"/>
          <p:cNvSpPr/>
          <p:nvPr/>
        </p:nvSpPr>
        <p:spPr>
          <a:xfrm>
            <a:off x="4161897" y="5755412"/>
            <a:ext cx="420914" cy="4301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175757" y="3355328"/>
            <a:ext cx="3060929" cy="305668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29"/>
          <p:cNvSpPr txBox="1"/>
          <p:nvPr/>
        </p:nvSpPr>
        <p:spPr>
          <a:xfrm>
            <a:off x="1525166" y="4848276"/>
            <a:ext cx="1390716" cy="656590"/>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dirty="0" smtClean="0">
                <a:solidFill>
                  <a:srgbClr val="FF0000"/>
                </a:solidFill>
              </a:rPr>
              <a:t>斜率为信号</a:t>
            </a:r>
            <a:endParaRPr lang="en-US" altLang="zh-CN" dirty="0" smtClean="0">
              <a:solidFill>
                <a:srgbClr val="FF0000"/>
              </a:solidFill>
            </a:endParaRPr>
          </a:p>
          <a:p>
            <a:pPr>
              <a:lnSpc>
                <a:spcPts val="2200"/>
              </a:lnSpc>
            </a:pPr>
            <a:r>
              <a:rPr lang="zh-CN" altLang="en-US" dirty="0" smtClean="0">
                <a:solidFill>
                  <a:srgbClr val="FF0000"/>
                </a:solidFill>
              </a:rPr>
              <a:t>传播速度</a:t>
            </a:r>
            <a:r>
              <a:rPr lang="en-US" altLang="zh-CN" i="1" dirty="0" smtClean="0">
                <a:solidFill>
                  <a:srgbClr val="FF0000"/>
                </a:solidFill>
                <a:latin typeface="Times New Roman" panose="02020603050405020304" pitchFamily="18" charset="0"/>
                <a:cs typeface="Times New Roman" panose="02020603050405020304" pitchFamily="18" charset="0"/>
              </a:rPr>
              <a:t>v</a:t>
            </a:r>
          </a:p>
        </p:txBody>
      </p:sp>
      <mc:AlternateContent xmlns:mc="http://schemas.openxmlformats.org/markup-compatibility/2006" xmlns:a14="http://schemas.microsoft.com/office/drawing/2010/main">
        <mc:Choice Requires="a14">
          <p:sp>
            <p:nvSpPr>
              <p:cNvPr id="47" name="矩形 46"/>
              <p:cNvSpPr/>
              <p:nvPr/>
            </p:nvSpPr>
            <p:spPr>
              <a:xfrm>
                <a:off x="5770232" y="832092"/>
                <a:ext cx="1996957" cy="6181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zh-CN" altLang="en-US" i="1">
                          <a:latin typeface="Times New Roman" panose="02020603050405020304" pitchFamily="18" charset="0"/>
                          <a:cs typeface="Times New Roman" panose="02020603050405020304" pitchFamily="18" charset="0"/>
                        </a:rPr>
                        <m:t>d</m:t>
                      </m:r>
                      <m:r>
                        <m:rPr>
                          <m:nor/>
                        </m:rPr>
                        <a:rPr lang="zh-CN" altLang="en-US" i="1">
                          <a:latin typeface="Times New Roman" panose="02020603050405020304" pitchFamily="18" charset="0"/>
                          <a:cs typeface="Times New Roman" panose="02020603050405020304" pitchFamily="18" charset="0"/>
                        </a:rPr>
                        <m:t> = </m:t>
                      </m:r>
                      <m:f>
                        <m:fPr>
                          <m:ctrlPr>
                            <a:rPr lang="zh-CN" altLang="en-US" i="1">
                              <a:latin typeface="Cambria Math" panose="02040503050406030204" pitchFamily="18" charset="0"/>
                            </a:rPr>
                          </m:ctrlPr>
                        </m:fPr>
                        <m:num>
                          <m:r>
                            <m:rPr>
                              <m:nor/>
                            </m:rPr>
                            <a:rPr lang="zh-CN" altLang="en-US">
                              <a:latin typeface="Times New Roman" panose="02020603050405020304" pitchFamily="18" charset="0"/>
                              <a:cs typeface="Times New Roman" panose="02020603050405020304" pitchFamily="18" charset="0"/>
                            </a:rPr>
                            <m:t>(</m:t>
                          </m:r>
                          <m:sSub>
                            <m:sSubPr>
                              <m:ctrlPr>
                                <a:rPr lang="zh-CN" altLang="en-US" i="1">
                                  <a:latin typeface="Cambria Math" panose="02040503050406030204" pitchFamily="18" charset="0"/>
                                </a:rPr>
                              </m:ctrlPr>
                            </m:sSubPr>
                            <m:e>
                              <m:r>
                                <m:rPr>
                                  <m:nor/>
                                </m:rPr>
                                <a:rPr lang="zh-CN" altLang="en-US" i="1">
                                  <a:latin typeface="Times New Roman" panose="02020603050405020304" pitchFamily="18" charset="0"/>
                                  <a:cs typeface="Times New Roman" panose="02020603050405020304" pitchFamily="18" charset="0"/>
                                </a:rPr>
                                <m:t>t</m:t>
                              </m:r>
                            </m:e>
                            <m:sub>
                              <m:r>
                                <m:rPr>
                                  <m:nor/>
                                </m:rPr>
                                <a:rPr lang="zh-CN" altLang="en-US">
                                  <a:latin typeface="Times New Roman" panose="02020603050405020304" pitchFamily="18" charset="0"/>
                                  <a:cs typeface="Times New Roman" panose="020206030504050203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m:rPr>
                                  <m:nor/>
                                </m:rPr>
                                <a:rPr lang="zh-CN" altLang="en-US" i="1">
                                  <a:latin typeface="Times New Roman" panose="02020603050405020304" pitchFamily="18" charset="0"/>
                                  <a:cs typeface="Times New Roman" panose="02020603050405020304" pitchFamily="18" charset="0"/>
                                </a:rPr>
                                <m:t> </m:t>
                              </m:r>
                              <m:r>
                                <m:rPr>
                                  <m:nor/>
                                </m:rPr>
                                <a:rPr lang="zh-CN" altLang="en-US" i="1">
                                  <a:latin typeface="Times New Roman" panose="02020603050405020304" pitchFamily="18" charset="0"/>
                                  <a:cs typeface="Times New Roman" panose="02020603050405020304" pitchFamily="18" charset="0"/>
                                </a:rPr>
                                <m:t>t</m:t>
                              </m:r>
                            </m:e>
                            <m:sub>
                              <m:r>
                                <m:rPr>
                                  <m:nor/>
                                </m:rPr>
                                <a:rPr lang="zh-CN" altLang="en-US">
                                  <a:latin typeface="Times New Roman" panose="02020603050405020304" pitchFamily="18" charset="0"/>
                                  <a:cs typeface="Times New Roman" panose="02020603050405020304" pitchFamily="18" charset="0"/>
                                </a:rPr>
                                <m:t>2</m:t>
                              </m:r>
                            </m:sub>
                          </m:sSub>
                          <m:r>
                            <m:rPr>
                              <m:nor/>
                            </m:rPr>
                            <a:rPr lang="zh-CN" altLang="en-US">
                              <a:latin typeface="Times New Roman" panose="02020603050405020304" pitchFamily="18" charset="0"/>
                              <a:cs typeface="Times New Roman" panose="02020603050405020304" pitchFamily="18" charset="0"/>
                            </a:rPr>
                            <m:t>)</m:t>
                          </m:r>
                          <m:r>
                            <m:rPr>
                              <m:nor/>
                            </m:rPr>
                            <a:rPr lang="zh-CN" altLang="en-US" i="1">
                              <a:latin typeface="Times New Roman" panose="02020603050405020304" pitchFamily="18" charset="0"/>
                              <a:cs typeface="Times New Roman" panose="02020603050405020304" pitchFamily="18" charset="0"/>
                            </a:rPr>
                            <m:t>v</m:t>
                          </m:r>
                          <m:r>
                            <m:rPr>
                              <m:nor/>
                            </m:rPr>
                            <a:rPr lang="zh-CN" altLang="en-US" i="1">
                              <a:latin typeface="Times New Roman" panose="02020603050405020304" pitchFamily="18" charset="0"/>
                              <a:cs typeface="Times New Roman" panose="02020603050405020304" pitchFamily="18" charset="0"/>
                            </a:rPr>
                            <m:t> </m:t>
                          </m:r>
                          <m:r>
                            <m:rPr>
                              <m:nor/>
                            </m:rPr>
                            <a:rPr lang="zh-CN" altLang="en-US">
                              <a:latin typeface="Times New Roman" panose="02020603050405020304" pitchFamily="18" charset="0"/>
                              <a:cs typeface="Times New Roman" panose="02020603050405020304" pitchFamily="18" charset="0"/>
                            </a:rPr>
                            <m:t>+</m:t>
                          </m:r>
                          <m:r>
                            <m:rPr>
                              <m:nor/>
                            </m:rPr>
                            <a:rPr lang="zh-CN" altLang="en-US" i="1">
                              <a:latin typeface="Times New Roman" panose="02020603050405020304" pitchFamily="18" charset="0"/>
                              <a:cs typeface="Times New Roman" panose="02020603050405020304" pitchFamily="18" charset="0"/>
                            </a:rPr>
                            <m:t> </m:t>
                          </m:r>
                          <m:r>
                            <m:rPr>
                              <m:nor/>
                            </m:rPr>
                            <a:rPr lang="zh-CN" altLang="en-US" i="1">
                              <a:latin typeface="Times New Roman" panose="02020603050405020304" pitchFamily="18" charset="0"/>
                              <a:cs typeface="Times New Roman" panose="02020603050405020304" pitchFamily="18" charset="0"/>
                            </a:rPr>
                            <m:t>l</m:t>
                          </m:r>
                        </m:num>
                        <m:den>
                          <m:r>
                            <m:rPr>
                              <m:nor/>
                            </m:rPr>
                            <a:rPr lang="zh-CN" altLang="en-US">
                              <a:latin typeface="Times New Roman" panose="02020603050405020304" pitchFamily="18" charset="0"/>
                              <a:cs typeface="Times New Roman" panose="02020603050405020304" pitchFamily="18" charset="0"/>
                            </a:rPr>
                            <m:t>2</m:t>
                          </m:r>
                        </m:den>
                      </m:f>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47" name="矩形 46"/>
              <p:cNvSpPr>
                <a:spLocks noRot="1" noChangeAspect="1" noMove="1" noResize="1" noEditPoints="1" noAdjustHandles="1" noChangeArrowheads="1" noChangeShapeType="1" noTextEdit="1"/>
              </p:cNvSpPr>
              <p:nvPr/>
            </p:nvSpPr>
            <p:spPr>
              <a:xfrm>
                <a:off x="5770232" y="832092"/>
                <a:ext cx="1996957" cy="618118"/>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92012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ppt_x"/>
                                          </p:val>
                                        </p:tav>
                                        <p:tav tm="100000">
                                          <p:val>
                                            <p:strVal val="#ppt_x"/>
                                          </p:val>
                                        </p:tav>
                                      </p:tavLst>
                                    </p:anim>
                                    <p:anim calcmode="lin" valueType="num">
                                      <p:cBhvr additive="base">
                                        <p:cTn id="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ppt_x"/>
                                          </p:val>
                                        </p:tav>
                                        <p:tav tm="100000">
                                          <p:val>
                                            <p:strVal val="#ppt_x"/>
                                          </p:val>
                                        </p:tav>
                                      </p:tavLst>
                                    </p:anim>
                                    <p:anim calcmode="lin" valueType="num">
                                      <p:cBhvr additive="base">
                                        <p:cTn id="2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anim calcmode="lin" valueType="num">
                                      <p:cBhvr additive="base">
                                        <p:cTn id="29" dur="500" fill="hold"/>
                                        <p:tgtEl>
                                          <p:spTgt spid="47"/>
                                        </p:tgtEl>
                                        <p:attrNameLst>
                                          <p:attrName>ppt_x</p:attrName>
                                        </p:attrNameLst>
                                      </p:cBhvr>
                                      <p:tavLst>
                                        <p:tav tm="0">
                                          <p:val>
                                            <p:strVal val="#ppt_x"/>
                                          </p:val>
                                        </p:tav>
                                        <p:tav tm="100000">
                                          <p:val>
                                            <p:strVal val="#ppt_x"/>
                                          </p:val>
                                        </p:tav>
                                      </p:tavLst>
                                    </p:anim>
                                    <p:anim calcmode="lin" valueType="num">
                                      <p:cBhvr additive="base">
                                        <p:cTn id="30"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42" grpId="0"/>
      <p:bldP spid="4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1851645"/>
            <a:ext cx="4205521" cy="3154710"/>
          </a:xfrm>
          <a:prstGeom prst="rect">
            <a:avLst/>
          </a:prstGeom>
          <a:noFill/>
        </p:spPr>
        <p:txBody>
          <a:bodyPr wrap="square" rtlCol="0">
            <a:spAutoFit/>
          </a:bodyPr>
          <a:lstStyle/>
          <a:p>
            <a:pPr algn="ctr"/>
            <a:r>
              <a:rPr lang="en-US" altLang="zh-CN" sz="19900" b="1"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03</a:t>
            </a:r>
            <a:endParaRPr lang="zh-CN" altLang="en-US" sz="199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文本框 6"/>
          <p:cNvSpPr txBox="1"/>
          <p:nvPr/>
        </p:nvSpPr>
        <p:spPr>
          <a:xfrm>
            <a:off x="3887161" y="2845078"/>
            <a:ext cx="4645651" cy="523220"/>
          </a:xfrm>
          <a:prstGeom prst="rect">
            <a:avLst/>
          </a:prstGeom>
          <a:noFill/>
        </p:spPr>
        <p:txBody>
          <a:bodyPr wrap="square" rtlCol="0">
            <a:spAutoFit/>
          </a:bodyPr>
          <a:lstStyle/>
          <a:p>
            <a:r>
              <a:rPr lang="zh-CN" altLang="en-US" sz="2800" b="1" dirty="0" smtClean="0">
                <a:solidFill>
                  <a:schemeClr val="tx1">
                    <a:lumMod val="85000"/>
                    <a:lumOff val="15000"/>
                  </a:schemeClr>
                </a:solidFill>
                <a:latin typeface="微软雅黑" panose="020B0503020204020204" pitchFamily="34" charset="-122"/>
                <a:ea typeface="微软雅黑" panose="020B0503020204020204" pitchFamily="34" charset="-122"/>
              </a:rPr>
              <a:t>系统设计</a:t>
            </a:r>
            <a:endParaRPr lang="en-US" altLang="zh-CN" sz="28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3887162" y="3416888"/>
            <a:ext cx="4663440" cy="400110"/>
          </a:xfrm>
          <a:prstGeom prst="rect">
            <a:avLst/>
          </a:prstGeom>
          <a:noFill/>
        </p:spPr>
        <p:txBody>
          <a:bodyPr wrap="square" rtlCol="0">
            <a:spAutoFit/>
          </a:bodyPr>
          <a:lstStyle/>
          <a:p>
            <a:r>
              <a:rPr lang="da-DK" altLang="zh-CN" sz="2000" dirty="0" smtClean="0">
                <a:latin typeface="Times New Roman" panose="02020603050405020304" pitchFamily="18" charset="0"/>
                <a:cs typeface="Times New Roman" panose="02020603050405020304" pitchFamily="18" charset="0"/>
              </a:rPr>
              <a:t>S</a:t>
            </a:r>
            <a:r>
              <a:rPr lang="en-US" altLang="zh-CN" sz="2000" dirty="0" err="1" smtClean="0">
                <a:latin typeface="Times New Roman" panose="02020603050405020304" pitchFamily="18" charset="0"/>
                <a:cs typeface="Times New Roman" panose="02020603050405020304" pitchFamily="18" charset="0"/>
              </a:rPr>
              <a:t>ystem</a:t>
            </a:r>
            <a:r>
              <a:rPr lang="da-DK" altLang="zh-CN" sz="2000" dirty="0" smtClean="0">
                <a:latin typeface="Times New Roman" panose="02020603050405020304" pitchFamily="18" charset="0"/>
                <a:cs typeface="Times New Roman" panose="02020603050405020304" pitchFamily="18" charset="0"/>
              </a:rPr>
              <a:t> design</a:t>
            </a:r>
            <a:endParaRPr lang="da-DK" altLang="zh-CN" sz="2000" dirty="0">
              <a:latin typeface="Times New Roman" panose="02020603050405020304" pitchFamily="18" charset="0"/>
              <a:cs typeface="Times New Roman" panose="02020603050405020304" pitchFamily="18" charset="0"/>
            </a:endParaRPr>
          </a:p>
        </p:txBody>
      </p:sp>
      <p:grpSp>
        <p:nvGrpSpPr>
          <p:cNvPr id="15" name="组合 14"/>
          <p:cNvGrpSpPr/>
          <p:nvPr/>
        </p:nvGrpSpPr>
        <p:grpSpPr>
          <a:xfrm>
            <a:off x="3887162" y="3375000"/>
            <a:ext cx="4663440" cy="108000"/>
            <a:chOff x="3649980" y="3375660"/>
            <a:chExt cx="4663440" cy="108000"/>
          </a:xfrm>
        </p:grpSpPr>
        <p:cxnSp>
          <p:nvCxnSpPr>
            <p:cNvPr id="10" name="直接连接符 9"/>
            <p:cNvCxnSpPr/>
            <p:nvPr/>
          </p:nvCxnSpPr>
          <p:spPr>
            <a:xfrm>
              <a:off x="3733800" y="3429660"/>
              <a:ext cx="44958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3" name="椭圆 12"/>
            <p:cNvSpPr>
              <a:spLocks/>
            </p:cNvSpPr>
            <p:nvPr/>
          </p:nvSpPr>
          <p:spPr>
            <a:xfrm>
              <a:off x="3649980" y="3375660"/>
              <a:ext cx="108000" cy="108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p:cNvSpPr>
            <p:nvPr/>
          </p:nvSpPr>
          <p:spPr>
            <a:xfrm>
              <a:off x="8205420" y="3375660"/>
              <a:ext cx="108000" cy="108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useBgFill="1">
        <p:nvSpPr>
          <p:cNvPr id="16" name="文本框 15"/>
          <p:cNvSpPr txBox="1"/>
          <p:nvPr/>
        </p:nvSpPr>
        <p:spPr>
          <a:xfrm>
            <a:off x="487591" y="3105835"/>
            <a:ext cx="3230339" cy="646331"/>
          </a:xfrm>
          <a:prstGeom prst="rect">
            <a:avLst/>
          </a:prstGeom>
        </p:spPr>
        <p:txBody>
          <a:bodyPr wrap="square" rtlCol="0">
            <a:spAutoFit/>
          </a:bodyPr>
          <a:lstStyle/>
          <a:p>
            <a:pPr algn="ctr"/>
            <a:r>
              <a:rPr lang="en-US" altLang="zh-CN" sz="3600" b="1" dirty="0" smtClean="0">
                <a:solidFill>
                  <a:schemeClr val="accent1"/>
                </a:solidFill>
                <a:latin typeface="Times New Roman" panose="02020603050405020304" pitchFamily="18" charset="0"/>
                <a:cs typeface="Times New Roman" panose="02020603050405020304" pitchFamily="18" charset="0"/>
              </a:rPr>
              <a:t>PART THREE</a:t>
            </a:r>
            <a:endParaRPr lang="zh-CN" altLang="en-US" sz="3600" b="1"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471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12" presetClass="entr" presetSubtype="4"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ppt_y</p:attrName>
                                        </p:attrNameLst>
                                      </p:cBhvr>
                                      <p:tavLst>
                                        <p:tav tm="0">
                                          <p:val>
                                            <p:strVal val="#ppt_y+#ppt_h*1.125000"/>
                                          </p:val>
                                        </p:tav>
                                        <p:tav tm="100000">
                                          <p:val>
                                            <p:strVal val="#ppt_y"/>
                                          </p:val>
                                        </p:tav>
                                      </p:tavLst>
                                    </p:anim>
                                    <p:animEffect transition="in" filter="wipe(up)">
                                      <p:cBhvr>
                                        <p:cTn id="13" dur="500"/>
                                        <p:tgtEl>
                                          <p:spTgt spid="7"/>
                                        </p:tgtEl>
                                      </p:cBhvr>
                                    </p:animEffect>
                                  </p:childTnLst>
                                </p:cTn>
                              </p:par>
                              <p:par>
                                <p:cTn id="14" presetID="12" presetClass="entr" presetSubtype="1"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p:tgtEl>
                                          <p:spTgt spid="8"/>
                                        </p:tgtEl>
                                        <p:attrNameLst>
                                          <p:attrName>ppt_y</p:attrName>
                                        </p:attrNameLst>
                                      </p:cBhvr>
                                      <p:tavLst>
                                        <p:tav tm="0">
                                          <p:val>
                                            <p:strVal val="#ppt_y-#ppt_h*1.125000"/>
                                          </p:val>
                                        </p:tav>
                                        <p:tav tm="100000">
                                          <p:val>
                                            <p:strVal val="#ppt_y"/>
                                          </p:val>
                                        </p:tav>
                                      </p:tavLst>
                                    </p:anim>
                                    <p:animEffect transition="in" filter="wipe(down)">
                                      <p:cBhvr>
                                        <p:cTn id="17" dur="500"/>
                                        <p:tgtEl>
                                          <p:spTgt spid="8"/>
                                        </p:tgtEl>
                                      </p:cBhvr>
                                    </p:animEffect>
                                  </p:childTnLst>
                                </p:cTn>
                              </p:par>
                              <p:par>
                                <p:cTn id="18" presetID="22" presetClass="entr" presetSubtype="8"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left)">
                                      <p:cBhvr>
                                        <p:cTn id="20" dur="500"/>
                                        <p:tgtEl>
                                          <p:spTgt spid="15"/>
                                        </p:tgtEl>
                                      </p:cBhvr>
                                    </p:animEffect>
                                  </p:childTnLst>
                                </p:cTn>
                              </p:par>
                              <p:par>
                                <p:cTn id="21" presetID="16" presetClass="entr" presetSubtype="37" fill="hold" grpId="0" nodeType="withEffect">
                                  <p:stCondLst>
                                    <p:cond delay="400"/>
                                  </p:stCondLst>
                                  <p:childTnLst>
                                    <p:set>
                                      <p:cBhvr>
                                        <p:cTn id="22" dur="1" fill="hold">
                                          <p:stCondLst>
                                            <p:cond delay="0"/>
                                          </p:stCondLst>
                                        </p:cTn>
                                        <p:tgtEl>
                                          <p:spTgt spid="16"/>
                                        </p:tgtEl>
                                        <p:attrNameLst>
                                          <p:attrName>style.visibility</p:attrName>
                                        </p:attrNameLst>
                                      </p:cBhvr>
                                      <p:to>
                                        <p:strVal val="visible"/>
                                      </p:to>
                                    </p:set>
                                    <p:animEffect transition="in" filter="barn(outVertical)">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1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611187" y="261275"/>
            <a:ext cx="666069" cy="664458"/>
            <a:chOff x="611187" y="261275"/>
            <a:chExt cx="666069" cy="664458"/>
          </a:xfrm>
        </p:grpSpPr>
        <p:sp>
          <p:nvSpPr>
            <p:cNvPr id="9" name="矩形 8"/>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419575" y="362672"/>
            <a:ext cx="7113238" cy="461665"/>
          </a:xfrm>
          <a:prstGeom prst="rect">
            <a:avLst/>
          </a:prstGeom>
          <a:noFill/>
        </p:spPr>
        <p:txBody>
          <a:bodyPr wrap="square" rtlCol="0">
            <a:spAutoFit/>
          </a:bodyPr>
          <a:lstStyle/>
          <a:p>
            <a:r>
              <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rPr>
              <a:t>3.</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系统</a:t>
            </a: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设计</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32" name="组合 31"/>
          <p:cNvGrpSpPr/>
          <p:nvPr/>
        </p:nvGrpSpPr>
        <p:grpSpPr>
          <a:xfrm>
            <a:off x="8606970" y="6519446"/>
            <a:ext cx="638628" cy="338554"/>
            <a:chOff x="8663567" y="6519446"/>
            <a:chExt cx="638628" cy="338554"/>
          </a:xfrm>
        </p:grpSpPr>
        <p:sp>
          <p:nvSpPr>
            <p:cNvPr id="33" name="矩形 32"/>
            <p:cNvSpPr/>
            <p:nvPr/>
          </p:nvSpPr>
          <p:spPr>
            <a:xfrm>
              <a:off x="8766881" y="6519446"/>
              <a:ext cx="432000" cy="3385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20"/>
            <p:cNvSpPr txBox="1"/>
            <p:nvPr/>
          </p:nvSpPr>
          <p:spPr>
            <a:xfrm>
              <a:off x="8663567" y="6519446"/>
              <a:ext cx="638628" cy="338554"/>
            </a:xfrm>
            <a:prstGeom prst="rect">
              <a:avLst/>
            </a:prstGeom>
            <a:noFill/>
          </p:spPr>
          <p:txBody>
            <a:bodyPr wrap="square" rtlCol="0">
              <a:spAutoFit/>
            </a:bodyPr>
            <a:lstStyle/>
            <a:p>
              <a:pPr algn="ctr"/>
              <a:r>
                <a:rPr lang="en-US" altLang="zh-CN" sz="1600" dirty="0" smtClean="0">
                  <a:solidFill>
                    <a:schemeClr val="bg1"/>
                  </a:solidFill>
                  <a:latin typeface="微软雅黑" panose="020B0503020204020204" pitchFamily="34" charset="-122"/>
                  <a:ea typeface="微软雅黑" panose="020B0503020204020204" pitchFamily="34" charset="-122"/>
                </a:rPr>
                <a:t>10</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sp>
        <p:nvSpPr>
          <p:cNvPr id="2" name="Rectangle 2"/>
          <p:cNvSpPr>
            <a:spLocks noChangeArrowheads="1"/>
          </p:cNvSpPr>
          <p:nvPr/>
        </p:nvSpPr>
        <p:spPr bwMode="auto">
          <a:xfrm flipV="1">
            <a:off x="2019073" y="3091541"/>
            <a:ext cx="1082077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1618111136"/>
              </p:ext>
            </p:extLst>
          </p:nvPr>
        </p:nvGraphicFramePr>
        <p:xfrm>
          <a:off x="2387788" y="1983667"/>
          <a:ext cx="5102288" cy="2813923"/>
        </p:xfrm>
        <a:graphic>
          <a:graphicData uri="http://schemas.openxmlformats.org/presentationml/2006/ole">
            <mc:AlternateContent xmlns:mc="http://schemas.openxmlformats.org/markup-compatibility/2006">
              <mc:Choice xmlns:v="urn:schemas-microsoft-com:vml" Requires="v">
                <p:oleObj spid="_x0000_s107537" name="Visio" r:id="rId3" imgW="4438822" imgH="2438400" progId="Visio.Drawing.15">
                  <p:embed/>
                </p:oleObj>
              </mc:Choice>
              <mc:Fallback>
                <p:oleObj name="Visio" r:id="rId3" imgW="4438822" imgH="2438400"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7788" y="1983667"/>
                        <a:ext cx="5102288" cy="2813923"/>
                      </a:xfrm>
                      <a:prstGeom prst="rect">
                        <a:avLst/>
                      </a:prstGeom>
                      <a:noFill/>
                    </p:spPr>
                  </p:pic>
                </p:oleObj>
              </mc:Fallback>
            </mc:AlternateContent>
          </a:graphicData>
        </a:graphic>
      </p:graphicFrame>
      <p:sp>
        <p:nvSpPr>
          <p:cNvPr id="15" name="文本框 29"/>
          <p:cNvSpPr txBox="1"/>
          <p:nvPr/>
        </p:nvSpPr>
        <p:spPr>
          <a:xfrm>
            <a:off x="611187" y="1384818"/>
            <a:ext cx="5775545" cy="35888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285750" indent="-285750">
              <a:lnSpc>
                <a:spcPts val="2200"/>
              </a:lnSpc>
              <a:buFont typeface="Wingdings" panose="05000000000000000000" pitchFamily="2" charset="2"/>
              <a:buChar char="Ø"/>
            </a:pPr>
            <a:r>
              <a:rPr lang="zh-CN" altLang="en-US" dirty="0" smtClean="0">
                <a:solidFill>
                  <a:srgbClr val="002060"/>
                </a:solidFill>
              </a:rPr>
              <a:t>硬件设计</a:t>
            </a:r>
            <a:endParaRPr lang="en-US" altLang="zh-CN" dirty="0" smtClean="0">
              <a:solidFill>
                <a:srgbClr val="002060"/>
              </a:solidFill>
            </a:endParaRPr>
          </a:p>
        </p:txBody>
      </p:sp>
      <p:pic>
        <p:nvPicPr>
          <p:cNvPr id="16" name="图片 15"/>
          <p:cNvPicPr/>
          <p:nvPr/>
        </p:nvPicPr>
        <p:blipFill>
          <a:blip r:embed="rId5" cstate="email">
            <a:extLst>
              <a:ext uri="{28A0092B-C50C-407E-A947-70E740481C1C}">
                <a14:useLocalDpi xmlns:a14="http://schemas.microsoft.com/office/drawing/2010/main"/>
              </a:ext>
            </a:extLst>
          </a:blip>
          <a:stretch>
            <a:fillRect/>
          </a:stretch>
        </p:blipFill>
        <p:spPr>
          <a:xfrm>
            <a:off x="6340693" y="4754938"/>
            <a:ext cx="2298766" cy="1509066"/>
          </a:xfrm>
          <a:prstGeom prst="rect">
            <a:avLst/>
          </a:prstGeom>
        </p:spPr>
      </p:pic>
      <p:pic>
        <p:nvPicPr>
          <p:cNvPr id="20" name="图片 19"/>
          <p:cNvPicPr/>
          <p:nvPr/>
        </p:nvPicPr>
        <p:blipFill>
          <a:blip r:embed="rId6" cstate="email">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tretch>
            <a:fillRect/>
          </a:stretch>
        </p:blipFill>
        <p:spPr>
          <a:xfrm rot="10800000">
            <a:off x="3460138" y="4945944"/>
            <a:ext cx="2177262" cy="959520"/>
          </a:xfrm>
          <a:prstGeom prst="rect">
            <a:avLst/>
          </a:prstGeom>
        </p:spPr>
      </p:pic>
      <p:pic>
        <p:nvPicPr>
          <p:cNvPr id="21" name="图片 20"/>
          <p:cNvPicPr/>
          <p:nvPr/>
        </p:nvPicPr>
        <p:blipFill rotWithShape="1">
          <a:blip r:embed="rId8" cstate="email">
            <a:extLst>
              <a:ext uri="{BEBA8EAE-BF5A-486C-A8C5-ECC9F3942E4B}">
                <a14:imgProps xmlns:a14="http://schemas.microsoft.com/office/drawing/2010/main">
                  <a14:imgLayer r:embed="rId9">
                    <a14:imgEffect>
                      <a14:brightnessContrast bright="20000"/>
                    </a14:imgEffect>
                  </a14:imgLayer>
                </a14:imgProps>
              </a:ext>
              <a:ext uri="{28A0092B-C50C-407E-A947-70E740481C1C}">
                <a14:useLocalDpi xmlns:a14="http://schemas.microsoft.com/office/drawing/2010/main"/>
              </a:ext>
            </a:extLst>
          </a:blip>
          <a:srcRect/>
          <a:stretch/>
        </p:blipFill>
        <p:spPr bwMode="auto">
          <a:xfrm>
            <a:off x="3460137" y="5892762"/>
            <a:ext cx="2166173" cy="912331"/>
          </a:xfrm>
          <a:prstGeom prst="rect">
            <a:avLst/>
          </a:prstGeom>
          <a:ln>
            <a:noFill/>
          </a:ln>
          <a:extLst>
            <a:ext uri="{53640926-AAD7-44D8-BBD7-CCE9431645EC}">
              <a14:shadowObscured xmlns:a14="http://schemas.microsoft.com/office/drawing/2010/main"/>
            </a:ext>
          </a:extLst>
        </p:spPr>
      </p:pic>
      <p:pic>
        <p:nvPicPr>
          <p:cNvPr id="22" name="Picture 2"/>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801082" y="4813012"/>
            <a:ext cx="1293171" cy="1225384"/>
          </a:xfrm>
          <a:prstGeom prst="rect">
            <a:avLst/>
          </a:prstGeom>
          <a:noFill/>
          <a:ln w="9525">
            <a:noFill/>
            <a:miter lim="800000"/>
            <a:headEnd/>
            <a:tailEnd/>
          </a:ln>
          <a:effectLst/>
        </p:spPr>
      </p:pic>
      <p:cxnSp>
        <p:nvCxnSpPr>
          <p:cNvPr id="23" name="直接箭头连接符 22"/>
          <p:cNvCxnSpPr/>
          <p:nvPr/>
        </p:nvCxnSpPr>
        <p:spPr>
          <a:xfrm flipH="1">
            <a:off x="1892715" y="4368801"/>
            <a:ext cx="495073" cy="3861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4723001" y="4368801"/>
            <a:ext cx="118521" cy="5900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6167274" y="4368801"/>
            <a:ext cx="703841" cy="5900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9" name="图片 28"/>
          <p:cNvPicPr/>
          <p:nvPr/>
        </p:nvPicPr>
        <p:blipFill rotWithShape="1">
          <a:blip r:embed="rId11">
            <a:extLst>
              <a:ext uri="{28A0092B-C50C-407E-A947-70E740481C1C}">
                <a14:useLocalDpi xmlns:a14="http://schemas.microsoft.com/office/drawing/2010/main" val="0"/>
              </a:ext>
            </a:extLst>
          </a:blip>
          <a:srcRect r="4584"/>
          <a:stretch/>
        </p:blipFill>
        <p:spPr bwMode="auto">
          <a:xfrm>
            <a:off x="3318861" y="2055689"/>
            <a:ext cx="3454521" cy="2354879"/>
          </a:xfrm>
          <a:prstGeom prst="rect">
            <a:avLst/>
          </a:prstGeom>
          <a:ln>
            <a:noFill/>
          </a:ln>
          <a:extLst>
            <a:ext uri="{53640926-AAD7-44D8-BBD7-CCE9431645EC}">
              <a14:shadowObscured xmlns:a14="http://schemas.microsoft.com/office/drawing/2010/main"/>
            </a:ext>
          </a:extLst>
        </p:spPr>
      </p:pic>
      <p:sp>
        <p:nvSpPr>
          <p:cNvPr id="26" name="文本框 29"/>
          <p:cNvSpPr txBox="1"/>
          <p:nvPr/>
        </p:nvSpPr>
        <p:spPr>
          <a:xfrm>
            <a:off x="611187" y="1843903"/>
            <a:ext cx="3380242" cy="35888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dirty="0" smtClean="0">
                <a:solidFill>
                  <a:schemeClr val="accent1">
                    <a:lumMod val="50000"/>
                  </a:schemeClr>
                </a:solidFill>
              </a:rPr>
              <a:t>系统整体结构</a:t>
            </a:r>
            <a:endParaRPr lang="en-US" altLang="zh-CN" dirty="0" smtClean="0">
              <a:solidFill>
                <a:schemeClr val="accent1">
                  <a:lumMod val="50000"/>
                </a:schemeClr>
              </a:solidFill>
            </a:endParaRPr>
          </a:p>
        </p:txBody>
      </p:sp>
    </p:spTree>
    <p:extLst>
      <p:ext uri="{BB962C8B-B14F-4D97-AF65-F5344CB8AC3E}">
        <p14:creationId xmlns:p14="http://schemas.microsoft.com/office/powerpoint/2010/main" val="2810788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1851645"/>
            <a:ext cx="4205521" cy="3154710"/>
          </a:xfrm>
          <a:prstGeom prst="rect">
            <a:avLst/>
          </a:prstGeom>
          <a:noFill/>
        </p:spPr>
        <p:txBody>
          <a:bodyPr wrap="square" rtlCol="0">
            <a:spAutoFit/>
          </a:bodyPr>
          <a:lstStyle/>
          <a:p>
            <a:pPr algn="ctr"/>
            <a:r>
              <a:rPr lang="en-US" altLang="zh-CN" sz="19900" b="1"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01</a:t>
            </a:r>
            <a:endParaRPr lang="zh-CN" altLang="en-US" sz="199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文本框 6"/>
          <p:cNvSpPr txBox="1"/>
          <p:nvPr/>
        </p:nvSpPr>
        <p:spPr>
          <a:xfrm>
            <a:off x="3887162" y="2845078"/>
            <a:ext cx="4663440" cy="523220"/>
          </a:xfrm>
          <a:prstGeom prst="rect">
            <a:avLst/>
          </a:prstGeom>
          <a:noFill/>
        </p:spPr>
        <p:txBody>
          <a:bodyPr wrap="square" rtlCol="0">
            <a:spAutoFit/>
          </a:bodyPr>
          <a:lstStyle/>
          <a:p>
            <a:r>
              <a:rPr lang="zh-CN" altLang="en-US" sz="2800" b="1" dirty="0" smtClean="0">
                <a:solidFill>
                  <a:schemeClr val="tx1">
                    <a:lumMod val="85000"/>
                    <a:lumOff val="15000"/>
                  </a:schemeClr>
                </a:solidFill>
                <a:latin typeface="微软雅黑" panose="020B0503020204020204" pitchFamily="34" charset="-122"/>
                <a:ea typeface="微软雅黑" panose="020B0503020204020204" pitchFamily="34" charset="-122"/>
              </a:rPr>
              <a:t>研究背景</a:t>
            </a:r>
            <a:endParaRPr lang="en-US" altLang="zh-CN" sz="28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3887161" y="3416888"/>
            <a:ext cx="4645651" cy="400110"/>
          </a:xfrm>
          <a:prstGeom prst="rect">
            <a:avLst/>
          </a:prstGeom>
          <a:noFill/>
        </p:spPr>
        <p:txBody>
          <a:bodyPr wrap="square" rtlCol="0">
            <a:spAutoFit/>
          </a:bodyPr>
          <a:lstStyle/>
          <a:p>
            <a:r>
              <a:rPr lang="da-DK" altLang="zh-CN" sz="2000" dirty="0" smtClean="0">
                <a:latin typeface="Times New Roman" panose="02020603050405020304" pitchFamily="18" charset="0"/>
                <a:cs typeface="Times New Roman" panose="02020603050405020304" pitchFamily="18" charset="0"/>
              </a:rPr>
              <a:t>Background of research</a:t>
            </a:r>
          </a:p>
        </p:txBody>
      </p:sp>
      <p:grpSp>
        <p:nvGrpSpPr>
          <p:cNvPr id="15" name="组合 14"/>
          <p:cNvGrpSpPr/>
          <p:nvPr/>
        </p:nvGrpSpPr>
        <p:grpSpPr>
          <a:xfrm>
            <a:off x="3887162" y="3375000"/>
            <a:ext cx="4663440" cy="108000"/>
            <a:chOff x="3649980" y="3375660"/>
            <a:chExt cx="4663440" cy="108000"/>
          </a:xfrm>
        </p:grpSpPr>
        <p:cxnSp>
          <p:nvCxnSpPr>
            <p:cNvPr id="10" name="直接连接符 9"/>
            <p:cNvCxnSpPr/>
            <p:nvPr/>
          </p:nvCxnSpPr>
          <p:spPr>
            <a:xfrm>
              <a:off x="3733800" y="3429660"/>
              <a:ext cx="44958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3" name="椭圆 12"/>
            <p:cNvSpPr>
              <a:spLocks/>
            </p:cNvSpPr>
            <p:nvPr/>
          </p:nvSpPr>
          <p:spPr>
            <a:xfrm>
              <a:off x="3649980" y="3375660"/>
              <a:ext cx="108000" cy="108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p:cNvSpPr>
            <p:nvPr/>
          </p:nvSpPr>
          <p:spPr>
            <a:xfrm>
              <a:off x="8205420" y="3375660"/>
              <a:ext cx="108000" cy="108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useBgFill="1">
        <p:nvSpPr>
          <p:cNvPr id="16" name="文本框 15"/>
          <p:cNvSpPr txBox="1"/>
          <p:nvPr/>
        </p:nvSpPr>
        <p:spPr>
          <a:xfrm>
            <a:off x="487591" y="3105835"/>
            <a:ext cx="3230339" cy="646331"/>
          </a:xfrm>
          <a:prstGeom prst="rect">
            <a:avLst/>
          </a:prstGeom>
        </p:spPr>
        <p:txBody>
          <a:bodyPr wrap="square" rtlCol="0">
            <a:spAutoFit/>
          </a:bodyPr>
          <a:lstStyle/>
          <a:p>
            <a:pPr algn="ctr"/>
            <a:r>
              <a:rPr lang="en-US" altLang="zh-CN" sz="3600" b="1" dirty="0" smtClean="0">
                <a:solidFill>
                  <a:schemeClr val="accent1"/>
                </a:solidFill>
                <a:latin typeface="Times New Roman" panose="02020603050405020304" pitchFamily="18" charset="0"/>
                <a:cs typeface="Times New Roman" panose="02020603050405020304" pitchFamily="18" charset="0"/>
              </a:rPr>
              <a:t>PART ONE</a:t>
            </a:r>
            <a:endParaRPr lang="zh-CN" altLang="en-US" sz="3600" b="1"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5595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22" presetClass="entr" presetSubtype="8"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p:tgtEl>
                                          <p:spTgt spid="7"/>
                                        </p:tgtEl>
                                        <p:attrNameLst>
                                          <p:attrName>ppt_y</p:attrName>
                                        </p:attrNameLst>
                                      </p:cBhvr>
                                      <p:tavLst>
                                        <p:tav tm="0">
                                          <p:val>
                                            <p:strVal val="#ppt_y+#ppt_h*1.125000"/>
                                          </p:val>
                                        </p:tav>
                                        <p:tav tm="100000">
                                          <p:val>
                                            <p:strVal val="#ppt_y"/>
                                          </p:val>
                                        </p:tav>
                                      </p:tavLst>
                                    </p:anim>
                                    <p:animEffect transition="in" filter="wipe(up)">
                                      <p:cBhvr>
                                        <p:cTn id="16" dur="500"/>
                                        <p:tgtEl>
                                          <p:spTgt spid="7"/>
                                        </p:tgtEl>
                                      </p:cBhvr>
                                    </p:animEffect>
                                  </p:childTnLst>
                                </p:cTn>
                              </p:par>
                              <p:par>
                                <p:cTn id="17" presetID="12" presetClass="entr" presetSubtype="1"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p:tgtEl>
                                          <p:spTgt spid="8"/>
                                        </p:tgtEl>
                                        <p:attrNameLst>
                                          <p:attrName>ppt_y</p:attrName>
                                        </p:attrNameLst>
                                      </p:cBhvr>
                                      <p:tavLst>
                                        <p:tav tm="0">
                                          <p:val>
                                            <p:strVal val="#ppt_y-#ppt_h*1.125000"/>
                                          </p:val>
                                        </p:tav>
                                        <p:tav tm="100000">
                                          <p:val>
                                            <p:strVal val="#ppt_y"/>
                                          </p:val>
                                        </p:tav>
                                      </p:tavLst>
                                    </p:anim>
                                    <p:animEffect transition="in" filter="wipe(down)">
                                      <p:cBhvr>
                                        <p:cTn id="20" dur="500"/>
                                        <p:tgtEl>
                                          <p:spTgt spid="8"/>
                                        </p:tgtEl>
                                      </p:cBhvr>
                                    </p:animEffect>
                                  </p:childTnLst>
                                </p:cTn>
                              </p:par>
                              <p:par>
                                <p:cTn id="21" presetID="16" presetClass="entr" presetSubtype="37" fill="hold" grpId="0" nodeType="withEffect">
                                  <p:stCondLst>
                                    <p:cond delay="400"/>
                                  </p:stCondLst>
                                  <p:childTnLst>
                                    <p:set>
                                      <p:cBhvr>
                                        <p:cTn id="22" dur="1" fill="hold">
                                          <p:stCondLst>
                                            <p:cond delay="0"/>
                                          </p:stCondLst>
                                        </p:cTn>
                                        <p:tgtEl>
                                          <p:spTgt spid="16"/>
                                        </p:tgtEl>
                                        <p:attrNameLst>
                                          <p:attrName>style.visibility</p:attrName>
                                        </p:attrNameLst>
                                      </p:cBhvr>
                                      <p:to>
                                        <p:strVal val="visible"/>
                                      </p:to>
                                    </p:set>
                                    <p:animEffect transition="in" filter="barn(outVertical)">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1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611187" y="261275"/>
            <a:ext cx="666069" cy="664458"/>
            <a:chOff x="611187" y="261275"/>
            <a:chExt cx="666069" cy="664458"/>
          </a:xfrm>
        </p:grpSpPr>
        <p:sp>
          <p:nvSpPr>
            <p:cNvPr id="9" name="矩形 8"/>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419575" y="362672"/>
            <a:ext cx="7113238" cy="461665"/>
          </a:xfrm>
          <a:prstGeom prst="rect">
            <a:avLst/>
          </a:prstGeom>
          <a:noFill/>
        </p:spPr>
        <p:txBody>
          <a:bodyPr wrap="square" rtlCol="0">
            <a:spAutoFit/>
          </a:bodyPr>
          <a:lstStyle/>
          <a:p>
            <a:r>
              <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rPr>
              <a:t>3.</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系统</a:t>
            </a: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设计</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32" name="组合 31"/>
          <p:cNvGrpSpPr/>
          <p:nvPr/>
        </p:nvGrpSpPr>
        <p:grpSpPr>
          <a:xfrm>
            <a:off x="8606970" y="6519446"/>
            <a:ext cx="638628" cy="338554"/>
            <a:chOff x="8663567" y="6519446"/>
            <a:chExt cx="638628" cy="338554"/>
          </a:xfrm>
        </p:grpSpPr>
        <p:sp>
          <p:nvSpPr>
            <p:cNvPr id="33" name="矩形 32"/>
            <p:cNvSpPr/>
            <p:nvPr/>
          </p:nvSpPr>
          <p:spPr>
            <a:xfrm>
              <a:off x="8766881" y="6519446"/>
              <a:ext cx="432000" cy="3385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20"/>
            <p:cNvSpPr txBox="1"/>
            <p:nvPr/>
          </p:nvSpPr>
          <p:spPr>
            <a:xfrm>
              <a:off x="8663567" y="6519446"/>
              <a:ext cx="638628" cy="338554"/>
            </a:xfrm>
            <a:prstGeom prst="rect">
              <a:avLst/>
            </a:prstGeom>
            <a:noFill/>
          </p:spPr>
          <p:txBody>
            <a:bodyPr wrap="square" rtlCol="0">
              <a:spAutoFit/>
            </a:bodyPr>
            <a:lstStyle/>
            <a:p>
              <a:pPr algn="ctr"/>
              <a:r>
                <a:rPr lang="en-US" altLang="zh-CN" sz="1600" dirty="0" smtClean="0">
                  <a:solidFill>
                    <a:schemeClr val="bg1"/>
                  </a:solidFill>
                  <a:latin typeface="微软雅黑" panose="020B0503020204020204" pitchFamily="34" charset="-122"/>
                  <a:ea typeface="微软雅黑" panose="020B0503020204020204" pitchFamily="34" charset="-122"/>
                </a:rPr>
                <a:t>10</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sp>
        <p:nvSpPr>
          <p:cNvPr id="2" name="Rectangle 2"/>
          <p:cNvSpPr>
            <a:spLocks noChangeArrowheads="1"/>
          </p:cNvSpPr>
          <p:nvPr/>
        </p:nvSpPr>
        <p:spPr bwMode="auto">
          <a:xfrm flipV="1">
            <a:off x="2019073" y="3091541"/>
            <a:ext cx="1082077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5" name="文本框 29"/>
          <p:cNvSpPr txBox="1"/>
          <p:nvPr/>
        </p:nvSpPr>
        <p:spPr>
          <a:xfrm>
            <a:off x="611187" y="1384818"/>
            <a:ext cx="5775545" cy="35888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285750" indent="-285750">
              <a:lnSpc>
                <a:spcPts val="2200"/>
              </a:lnSpc>
              <a:buFont typeface="Wingdings" panose="05000000000000000000" pitchFamily="2" charset="2"/>
              <a:buChar char="Ø"/>
            </a:pPr>
            <a:r>
              <a:rPr lang="zh-CN" altLang="en-US" dirty="0" smtClean="0">
                <a:solidFill>
                  <a:srgbClr val="002060"/>
                </a:solidFill>
              </a:rPr>
              <a:t>硬件设计</a:t>
            </a:r>
            <a:endParaRPr lang="en-US" altLang="zh-CN" dirty="0" smtClean="0">
              <a:solidFill>
                <a:srgbClr val="002060"/>
              </a:solidFill>
            </a:endParaRPr>
          </a:p>
        </p:txBody>
      </p:sp>
      <p:pic>
        <p:nvPicPr>
          <p:cNvPr id="20" name="图片 19"/>
          <p:cNvPicPr/>
          <p:nvPr/>
        </p:nvPicPr>
        <p:blipFill>
          <a:blip r:embed="rId3" cstate="email">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tretch>
            <a:fillRect/>
          </a:stretch>
        </p:blipFill>
        <p:spPr>
          <a:xfrm rot="10800000">
            <a:off x="714424" y="3091541"/>
            <a:ext cx="2177262" cy="959520"/>
          </a:xfrm>
          <a:prstGeom prst="rect">
            <a:avLst/>
          </a:prstGeom>
        </p:spPr>
      </p:pic>
      <p:pic>
        <p:nvPicPr>
          <p:cNvPr id="21" name="图片 20"/>
          <p:cNvPicPr/>
          <p:nvPr/>
        </p:nvPicPr>
        <p:blipFill rotWithShape="1">
          <a:blip r:embed="rId5" cstate="email">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a:ext>
            </a:extLst>
          </a:blip>
          <a:srcRect/>
          <a:stretch/>
        </p:blipFill>
        <p:spPr bwMode="auto">
          <a:xfrm>
            <a:off x="714423" y="4038359"/>
            <a:ext cx="2166173" cy="912331"/>
          </a:xfrm>
          <a:prstGeom prst="rect">
            <a:avLst/>
          </a:prstGeom>
          <a:ln>
            <a:noFill/>
          </a:ln>
          <a:extLst>
            <a:ext uri="{53640926-AAD7-44D8-BBD7-CCE9431645EC}">
              <a14:shadowObscured xmlns:a14="http://schemas.microsoft.com/office/drawing/2010/main"/>
            </a:ext>
          </a:extLst>
        </p:spPr>
      </p:pic>
      <p:cxnSp>
        <p:nvCxnSpPr>
          <p:cNvPr id="24" name="直接箭头连接符 23"/>
          <p:cNvCxnSpPr/>
          <p:nvPr/>
        </p:nvCxnSpPr>
        <p:spPr>
          <a:xfrm>
            <a:off x="3156154" y="3928176"/>
            <a:ext cx="123128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文本框 29"/>
          <p:cNvSpPr txBox="1"/>
          <p:nvPr/>
        </p:nvSpPr>
        <p:spPr>
          <a:xfrm>
            <a:off x="611187" y="1843903"/>
            <a:ext cx="3380242" cy="35888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dirty="0" smtClean="0">
                <a:solidFill>
                  <a:schemeClr val="accent1">
                    <a:lumMod val="50000"/>
                  </a:schemeClr>
                </a:solidFill>
              </a:rPr>
              <a:t>采集卡电路结构</a:t>
            </a:r>
            <a:endParaRPr lang="en-US" altLang="zh-CN" dirty="0" smtClean="0">
              <a:solidFill>
                <a:schemeClr val="accent1">
                  <a:lumMod val="50000"/>
                </a:schemeClr>
              </a:solidFill>
            </a:endParaRPr>
          </a:p>
        </p:txBody>
      </p:sp>
      <p:sp>
        <p:nvSpPr>
          <p:cNvPr id="4" name="Rectangle 2"/>
          <p:cNvSpPr>
            <a:spLocks noChangeArrowheads="1"/>
          </p:cNvSpPr>
          <p:nvPr/>
        </p:nvSpPr>
        <p:spPr bwMode="auto">
          <a:xfrm>
            <a:off x="752169" y="439957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2348683952"/>
              </p:ext>
            </p:extLst>
          </p:nvPr>
        </p:nvGraphicFramePr>
        <p:xfrm>
          <a:off x="4147808" y="2514398"/>
          <a:ext cx="4778476" cy="3211014"/>
        </p:xfrm>
        <a:graphic>
          <a:graphicData uri="http://schemas.openxmlformats.org/presentationml/2006/ole">
            <mc:AlternateContent xmlns:mc="http://schemas.openxmlformats.org/markup-compatibility/2006">
              <mc:Choice xmlns:v="urn:schemas-microsoft-com:vml" Requires="v">
                <p:oleObj spid="_x0000_s108558" name="Visio" r:id="rId7" imgW="2647850" imgH="1781292" progId="Visio.Drawing.15">
                  <p:embed/>
                </p:oleObj>
              </mc:Choice>
              <mc:Fallback>
                <p:oleObj name="Visio" r:id="rId7" imgW="2647850" imgH="1781292" progId="Visio.Drawing.15">
                  <p:embed/>
                  <p:pic>
                    <p:nvPicPr>
                      <p:cNvPr id="0" name="Object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47808" y="2514398"/>
                        <a:ext cx="4778476" cy="3211014"/>
                      </a:xfrm>
                      <a:prstGeom prst="rect">
                        <a:avLst/>
                      </a:prstGeom>
                      <a:noFill/>
                    </p:spPr>
                  </p:pic>
                </p:oleObj>
              </mc:Fallback>
            </mc:AlternateContent>
          </a:graphicData>
        </a:graphic>
      </p:graphicFrame>
    </p:spTree>
    <p:extLst>
      <p:ext uri="{BB962C8B-B14F-4D97-AF65-F5344CB8AC3E}">
        <p14:creationId xmlns:p14="http://schemas.microsoft.com/office/powerpoint/2010/main" val="20016694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611187" y="261275"/>
            <a:ext cx="666069" cy="664458"/>
            <a:chOff x="611187" y="261275"/>
            <a:chExt cx="666069" cy="664458"/>
          </a:xfrm>
        </p:grpSpPr>
        <p:sp>
          <p:nvSpPr>
            <p:cNvPr id="9" name="矩形 8"/>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419575" y="362672"/>
            <a:ext cx="7113238" cy="461665"/>
          </a:xfrm>
          <a:prstGeom prst="rect">
            <a:avLst/>
          </a:prstGeom>
          <a:noFill/>
        </p:spPr>
        <p:txBody>
          <a:bodyPr wrap="square" rtlCol="0">
            <a:spAutoFit/>
          </a:bodyPr>
          <a:lstStyle/>
          <a:p>
            <a:r>
              <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rPr>
              <a:t>3.</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系统</a:t>
            </a: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设计</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32" name="组合 31"/>
          <p:cNvGrpSpPr/>
          <p:nvPr/>
        </p:nvGrpSpPr>
        <p:grpSpPr>
          <a:xfrm>
            <a:off x="8606970" y="6519446"/>
            <a:ext cx="638628" cy="338554"/>
            <a:chOff x="8663567" y="6519446"/>
            <a:chExt cx="638628" cy="338554"/>
          </a:xfrm>
        </p:grpSpPr>
        <p:sp>
          <p:nvSpPr>
            <p:cNvPr id="33" name="矩形 32"/>
            <p:cNvSpPr/>
            <p:nvPr/>
          </p:nvSpPr>
          <p:spPr>
            <a:xfrm>
              <a:off x="8766881" y="6519446"/>
              <a:ext cx="432000" cy="3385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20"/>
            <p:cNvSpPr txBox="1"/>
            <p:nvPr/>
          </p:nvSpPr>
          <p:spPr>
            <a:xfrm>
              <a:off x="8663567" y="6519446"/>
              <a:ext cx="638628" cy="338554"/>
            </a:xfrm>
            <a:prstGeom prst="rect">
              <a:avLst/>
            </a:prstGeom>
            <a:noFill/>
          </p:spPr>
          <p:txBody>
            <a:bodyPr wrap="square" rtlCol="0">
              <a:spAutoFit/>
            </a:bodyPr>
            <a:lstStyle/>
            <a:p>
              <a:pPr algn="ctr"/>
              <a:r>
                <a:rPr lang="en-US" altLang="zh-CN" sz="1600" dirty="0" smtClean="0">
                  <a:solidFill>
                    <a:schemeClr val="bg1"/>
                  </a:solidFill>
                  <a:latin typeface="微软雅黑" panose="020B0503020204020204" pitchFamily="34" charset="-122"/>
                  <a:ea typeface="微软雅黑" panose="020B0503020204020204" pitchFamily="34" charset="-122"/>
                </a:rPr>
                <a:t>10</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sp>
        <p:nvSpPr>
          <p:cNvPr id="2" name="Rectangle 2"/>
          <p:cNvSpPr>
            <a:spLocks noChangeArrowheads="1"/>
          </p:cNvSpPr>
          <p:nvPr/>
        </p:nvSpPr>
        <p:spPr bwMode="auto">
          <a:xfrm flipV="1">
            <a:off x="2019073" y="3091541"/>
            <a:ext cx="1082077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5" name="文本框 29"/>
          <p:cNvSpPr txBox="1"/>
          <p:nvPr/>
        </p:nvSpPr>
        <p:spPr>
          <a:xfrm>
            <a:off x="611187" y="1384818"/>
            <a:ext cx="5775545" cy="35888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285750" indent="-285750">
              <a:lnSpc>
                <a:spcPts val="2200"/>
              </a:lnSpc>
              <a:buFont typeface="Wingdings" panose="05000000000000000000" pitchFamily="2" charset="2"/>
              <a:buChar char="Ø"/>
            </a:pPr>
            <a:r>
              <a:rPr lang="zh-CN" altLang="en-US" dirty="0">
                <a:solidFill>
                  <a:srgbClr val="002060"/>
                </a:solidFill>
              </a:rPr>
              <a:t>软件</a:t>
            </a:r>
            <a:r>
              <a:rPr lang="zh-CN" altLang="en-US" dirty="0" smtClean="0">
                <a:solidFill>
                  <a:srgbClr val="002060"/>
                </a:solidFill>
              </a:rPr>
              <a:t>设计</a:t>
            </a:r>
            <a:endParaRPr lang="en-US" altLang="zh-CN" dirty="0" smtClean="0">
              <a:solidFill>
                <a:srgbClr val="002060"/>
              </a:solidFill>
            </a:endParaRPr>
          </a:p>
        </p:txBody>
      </p:sp>
      <p:sp>
        <p:nvSpPr>
          <p:cNvPr id="26" name="文本框 29"/>
          <p:cNvSpPr txBox="1"/>
          <p:nvPr/>
        </p:nvSpPr>
        <p:spPr>
          <a:xfrm>
            <a:off x="611187" y="1843903"/>
            <a:ext cx="3380242" cy="35888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dirty="0" smtClean="0">
                <a:solidFill>
                  <a:schemeClr val="accent1">
                    <a:lumMod val="50000"/>
                  </a:schemeClr>
                </a:solidFill>
              </a:rPr>
              <a:t>系统软件</a:t>
            </a:r>
            <a:r>
              <a:rPr lang="zh-CN" altLang="en-US" dirty="0" smtClean="0">
                <a:solidFill>
                  <a:schemeClr val="accent1">
                    <a:lumMod val="50000"/>
                  </a:schemeClr>
                </a:solidFill>
              </a:rPr>
              <a:t>结构</a:t>
            </a:r>
            <a:endParaRPr lang="en-US" altLang="zh-CN" dirty="0" smtClean="0">
              <a:solidFill>
                <a:schemeClr val="accent1">
                  <a:lumMod val="50000"/>
                </a:schemeClr>
              </a:solidFill>
            </a:endParaRPr>
          </a:p>
        </p:txBody>
      </p:sp>
      <p:sp>
        <p:nvSpPr>
          <p:cNvPr id="4" name="Rectangle 2"/>
          <p:cNvSpPr>
            <a:spLocks noChangeArrowheads="1"/>
          </p:cNvSpPr>
          <p:nvPr/>
        </p:nvSpPr>
        <p:spPr bwMode="auto">
          <a:xfrm>
            <a:off x="752169" y="439957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353962" y="3879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2523001712"/>
              </p:ext>
            </p:extLst>
          </p:nvPr>
        </p:nvGraphicFramePr>
        <p:xfrm>
          <a:off x="685344" y="2378420"/>
          <a:ext cx="7921626" cy="2021156"/>
        </p:xfrm>
        <a:graphic>
          <a:graphicData uri="http://schemas.openxmlformats.org/presentationml/2006/ole">
            <mc:AlternateContent xmlns:mc="http://schemas.openxmlformats.org/markup-compatibility/2006">
              <mc:Choice xmlns:v="urn:schemas-microsoft-com:vml" Requires="v">
                <p:oleObj spid="_x0000_s109581" name="Visio" r:id="rId3" imgW="4629057" imgH="1181217" progId="Visio.Drawing.11">
                  <p:embed/>
                </p:oleObj>
              </mc:Choice>
              <mc:Fallback>
                <p:oleObj name="Visio" r:id="rId3" imgW="4629057" imgH="1181217"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344" y="2378420"/>
                        <a:ext cx="7921626" cy="2021156"/>
                      </a:xfrm>
                      <a:prstGeom prst="rect">
                        <a:avLst/>
                      </a:prstGeom>
                      <a:noFill/>
                    </p:spPr>
                  </p:pic>
                </p:oleObj>
              </mc:Fallback>
            </mc:AlternateContent>
          </a:graphicData>
        </a:graphic>
      </p:graphicFrame>
    </p:spTree>
    <p:extLst>
      <p:ext uri="{BB962C8B-B14F-4D97-AF65-F5344CB8AC3E}">
        <p14:creationId xmlns:p14="http://schemas.microsoft.com/office/powerpoint/2010/main" val="22982706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611187" y="261275"/>
            <a:ext cx="666069" cy="664458"/>
            <a:chOff x="611187" y="261275"/>
            <a:chExt cx="666069" cy="664458"/>
          </a:xfrm>
        </p:grpSpPr>
        <p:sp>
          <p:nvSpPr>
            <p:cNvPr id="9" name="矩形 8"/>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419575" y="362672"/>
            <a:ext cx="7113238" cy="461665"/>
          </a:xfrm>
          <a:prstGeom prst="rect">
            <a:avLst/>
          </a:prstGeom>
          <a:noFill/>
        </p:spPr>
        <p:txBody>
          <a:bodyPr wrap="square" rtlCol="0">
            <a:spAutoFit/>
          </a:bodyPr>
          <a:lstStyle/>
          <a:p>
            <a:r>
              <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rPr>
              <a:t>3.</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系统</a:t>
            </a: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设计</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32" name="组合 31"/>
          <p:cNvGrpSpPr/>
          <p:nvPr/>
        </p:nvGrpSpPr>
        <p:grpSpPr>
          <a:xfrm>
            <a:off x="8606970" y="6519446"/>
            <a:ext cx="638628" cy="338554"/>
            <a:chOff x="8663567" y="6519446"/>
            <a:chExt cx="638628" cy="338554"/>
          </a:xfrm>
        </p:grpSpPr>
        <p:sp>
          <p:nvSpPr>
            <p:cNvPr id="33" name="矩形 32"/>
            <p:cNvSpPr/>
            <p:nvPr/>
          </p:nvSpPr>
          <p:spPr>
            <a:xfrm>
              <a:off x="8766881" y="6519446"/>
              <a:ext cx="432000" cy="3385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20"/>
            <p:cNvSpPr txBox="1"/>
            <p:nvPr/>
          </p:nvSpPr>
          <p:spPr>
            <a:xfrm>
              <a:off x="8663567" y="6519446"/>
              <a:ext cx="638628" cy="338554"/>
            </a:xfrm>
            <a:prstGeom prst="rect">
              <a:avLst/>
            </a:prstGeom>
            <a:noFill/>
          </p:spPr>
          <p:txBody>
            <a:bodyPr wrap="square" rtlCol="0">
              <a:spAutoFit/>
            </a:bodyPr>
            <a:lstStyle/>
            <a:p>
              <a:pPr algn="ctr"/>
              <a:r>
                <a:rPr lang="en-US" altLang="zh-CN" sz="1600" dirty="0" smtClean="0">
                  <a:solidFill>
                    <a:schemeClr val="bg1"/>
                  </a:solidFill>
                  <a:latin typeface="微软雅黑" panose="020B0503020204020204" pitchFamily="34" charset="-122"/>
                  <a:ea typeface="微软雅黑" panose="020B0503020204020204" pitchFamily="34" charset="-122"/>
                </a:rPr>
                <a:t>10</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sp>
        <p:nvSpPr>
          <p:cNvPr id="2" name="Rectangle 2"/>
          <p:cNvSpPr>
            <a:spLocks noChangeArrowheads="1"/>
          </p:cNvSpPr>
          <p:nvPr/>
        </p:nvSpPr>
        <p:spPr bwMode="auto">
          <a:xfrm flipV="1">
            <a:off x="2019073" y="3091541"/>
            <a:ext cx="1082077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5" name="文本框 29"/>
          <p:cNvSpPr txBox="1"/>
          <p:nvPr/>
        </p:nvSpPr>
        <p:spPr>
          <a:xfrm>
            <a:off x="611187" y="1384818"/>
            <a:ext cx="5775545" cy="35888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285750" indent="-285750">
              <a:lnSpc>
                <a:spcPts val="2200"/>
              </a:lnSpc>
              <a:buFont typeface="Wingdings" panose="05000000000000000000" pitchFamily="2" charset="2"/>
              <a:buChar char="Ø"/>
            </a:pPr>
            <a:r>
              <a:rPr lang="zh-CN" altLang="en-US" dirty="0">
                <a:solidFill>
                  <a:srgbClr val="002060"/>
                </a:solidFill>
              </a:rPr>
              <a:t>软件</a:t>
            </a:r>
            <a:r>
              <a:rPr lang="zh-CN" altLang="en-US" dirty="0" smtClean="0">
                <a:solidFill>
                  <a:srgbClr val="002060"/>
                </a:solidFill>
              </a:rPr>
              <a:t>设计</a:t>
            </a:r>
            <a:endParaRPr lang="en-US" altLang="zh-CN" dirty="0" smtClean="0">
              <a:solidFill>
                <a:srgbClr val="002060"/>
              </a:solidFill>
            </a:endParaRPr>
          </a:p>
        </p:txBody>
      </p:sp>
      <p:sp>
        <p:nvSpPr>
          <p:cNvPr id="26" name="文本框 29"/>
          <p:cNvSpPr txBox="1"/>
          <p:nvPr/>
        </p:nvSpPr>
        <p:spPr>
          <a:xfrm>
            <a:off x="611187" y="1843903"/>
            <a:ext cx="3380242" cy="35888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dirty="0" smtClean="0">
                <a:solidFill>
                  <a:schemeClr val="accent1">
                    <a:lumMod val="50000"/>
                  </a:schemeClr>
                </a:solidFill>
              </a:rPr>
              <a:t>用户程序界面</a:t>
            </a:r>
            <a:endParaRPr lang="en-US" altLang="zh-CN" dirty="0" smtClean="0">
              <a:solidFill>
                <a:schemeClr val="accent1">
                  <a:lumMod val="50000"/>
                </a:schemeClr>
              </a:solidFill>
            </a:endParaRPr>
          </a:p>
        </p:txBody>
      </p:sp>
      <p:sp>
        <p:nvSpPr>
          <p:cNvPr id="4" name="Rectangle 2"/>
          <p:cNvSpPr>
            <a:spLocks noChangeArrowheads="1"/>
          </p:cNvSpPr>
          <p:nvPr/>
        </p:nvSpPr>
        <p:spPr bwMode="auto">
          <a:xfrm>
            <a:off x="752169" y="439957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353962" y="3879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6" name="图片 15"/>
          <p:cNvPicPr/>
          <p:nvPr/>
        </p:nvPicPr>
        <p:blipFill>
          <a:blip r:embed="rId2">
            <a:extLst>
              <a:ext uri="{28A0092B-C50C-407E-A947-70E740481C1C}">
                <a14:useLocalDpi xmlns:a14="http://schemas.microsoft.com/office/drawing/2010/main" val="0"/>
              </a:ext>
            </a:extLst>
          </a:blip>
          <a:stretch>
            <a:fillRect/>
          </a:stretch>
        </p:blipFill>
        <p:spPr>
          <a:xfrm>
            <a:off x="752169" y="2360679"/>
            <a:ext cx="7493481" cy="4066133"/>
          </a:xfrm>
          <a:prstGeom prst="rect">
            <a:avLst/>
          </a:prstGeom>
        </p:spPr>
      </p:pic>
    </p:spTree>
    <p:extLst>
      <p:ext uri="{BB962C8B-B14F-4D97-AF65-F5344CB8AC3E}">
        <p14:creationId xmlns:p14="http://schemas.microsoft.com/office/powerpoint/2010/main" val="42329422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611187" y="261275"/>
            <a:ext cx="666069" cy="664458"/>
            <a:chOff x="611187" y="261275"/>
            <a:chExt cx="666069" cy="664458"/>
          </a:xfrm>
        </p:grpSpPr>
        <p:sp>
          <p:nvSpPr>
            <p:cNvPr id="9" name="矩形 8"/>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419575" y="362672"/>
            <a:ext cx="7113238" cy="461665"/>
          </a:xfrm>
          <a:prstGeom prst="rect">
            <a:avLst/>
          </a:prstGeom>
          <a:noFill/>
        </p:spPr>
        <p:txBody>
          <a:bodyPr wrap="square" rtlCol="0">
            <a:spAutoFit/>
          </a:bodyPr>
          <a:lstStyle/>
          <a:p>
            <a:r>
              <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rPr>
              <a:t>3.</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系统</a:t>
            </a: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设计</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32" name="组合 31"/>
          <p:cNvGrpSpPr/>
          <p:nvPr/>
        </p:nvGrpSpPr>
        <p:grpSpPr>
          <a:xfrm>
            <a:off x="8606970" y="6519446"/>
            <a:ext cx="638628" cy="338554"/>
            <a:chOff x="8663567" y="6519446"/>
            <a:chExt cx="638628" cy="338554"/>
          </a:xfrm>
        </p:grpSpPr>
        <p:sp>
          <p:nvSpPr>
            <p:cNvPr id="33" name="矩形 32"/>
            <p:cNvSpPr/>
            <p:nvPr/>
          </p:nvSpPr>
          <p:spPr>
            <a:xfrm>
              <a:off x="8766881" y="6519446"/>
              <a:ext cx="432000" cy="3385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20"/>
            <p:cNvSpPr txBox="1"/>
            <p:nvPr/>
          </p:nvSpPr>
          <p:spPr>
            <a:xfrm>
              <a:off x="8663567" y="6519446"/>
              <a:ext cx="638628" cy="338554"/>
            </a:xfrm>
            <a:prstGeom prst="rect">
              <a:avLst/>
            </a:prstGeom>
            <a:noFill/>
          </p:spPr>
          <p:txBody>
            <a:bodyPr wrap="square" rtlCol="0">
              <a:spAutoFit/>
            </a:bodyPr>
            <a:lstStyle/>
            <a:p>
              <a:pPr algn="ctr"/>
              <a:r>
                <a:rPr lang="en-US" altLang="zh-CN" sz="1600" dirty="0" smtClean="0">
                  <a:solidFill>
                    <a:schemeClr val="bg1"/>
                  </a:solidFill>
                  <a:latin typeface="微软雅黑" panose="020B0503020204020204" pitchFamily="34" charset="-122"/>
                  <a:ea typeface="微软雅黑" panose="020B0503020204020204" pitchFamily="34" charset="-122"/>
                </a:rPr>
                <a:t>10</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sp>
        <p:nvSpPr>
          <p:cNvPr id="2" name="Rectangle 2"/>
          <p:cNvSpPr>
            <a:spLocks noChangeArrowheads="1"/>
          </p:cNvSpPr>
          <p:nvPr/>
        </p:nvSpPr>
        <p:spPr bwMode="auto">
          <a:xfrm flipV="1">
            <a:off x="2019073" y="3091541"/>
            <a:ext cx="1082077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5" name="文本框 29"/>
          <p:cNvSpPr txBox="1"/>
          <p:nvPr/>
        </p:nvSpPr>
        <p:spPr>
          <a:xfrm>
            <a:off x="611187" y="1384818"/>
            <a:ext cx="5775545" cy="35888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285750" indent="-285750">
              <a:lnSpc>
                <a:spcPts val="2200"/>
              </a:lnSpc>
              <a:buFont typeface="Wingdings" panose="05000000000000000000" pitchFamily="2" charset="2"/>
              <a:buChar char="Ø"/>
            </a:pPr>
            <a:r>
              <a:rPr lang="zh-CN" altLang="en-US" dirty="0">
                <a:solidFill>
                  <a:srgbClr val="002060"/>
                </a:solidFill>
              </a:rPr>
              <a:t>软件</a:t>
            </a:r>
            <a:r>
              <a:rPr lang="zh-CN" altLang="en-US" dirty="0" smtClean="0">
                <a:solidFill>
                  <a:srgbClr val="002060"/>
                </a:solidFill>
              </a:rPr>
              <a:t>设计</a:t>
            </a:r>
            <a:endParaRPr lang="en-US" altLang="zh-CN" dirty="0" smtClean="0">
              <a:solidFill>
                <a:srgbClr val="002060"/>
              </a:solidFill>
            </a:endParaRPr>
          </a:p>
        </p:txBody>
      </p:sp>
      <p:sp>
        <p:nvSpPr>
          <p:cNvPr id="26" name="文本框 29"/>
          <p:cNvSpPr txBox="1"/>
          <p:nvPr/>
        </p:nvSpPr>
        <p:spPr>
          <a:xfrm>
            <a:off x="611187" y="1843903"/>
            <a:ext cx="3380242" cy="35888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dirty="0" smtClean="0">
                <a:solidFill>
                  <a:schemeClr val="accent1">
                    <a:lumMod val="50000"/>
                  </a:schemeClr>
                </a:solidFill>
              </a:rPr>
              <a:t>用户程序界面</a:t>
            </a:r>
            <a:endParaRPr lang="en-US" altLang="zh-CN" dirty="0" smtClean="0">
              <a:solidFill>
                <a:schemeClr val="accent1">
                  <a:lumMod val="50000"/>
                </a:schemeClr>
              </a:solidFill>
            </a:endParaRPr>
          </a:p>
        </p:txBody>
      </p:sp>
      <p:sp>
        <p:nvSpPr>
          <p:cNvPr id="4" name="Rectangle 2"/>
          <p:cNvSpPr>
            <a:spLocks noChangeArrowheads="1"/>
          </p:cNvSpPr>
          <p:nvPr/>
        </p:nvSpPr>
        <p:spPr bwMode="auto">
          <a:xfrm>
            <a:off x="752169" y="439957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353962" y="3879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b="31362"/>
          <a:stretch/>
        </p:blipFill>
        <p:spPr>
          <a:xfrm>
            <a:off x="752169" y="2365020"/>
            <a:ext cx="7677150" cy="3903046"/>
          </a:xfrm>
          <a:prstGeom prst="rect">
            <a:avLst/>
          </a:prstGeom>
        </p:spPr>
      </p:pic>
    </p:spTree>
    <p:extLst>
      <p:ext uri="{BB962C8B-B14F-4D97-AF65-F5344CB8AC3E}">
        <p14:creationId xmlns:p14="http://schemas.microsoft.com/office/powerpoint/2010/main" val="11113416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1851645"/>
            <a:ext cx="4205521" cy="3154710"/>
          </a:xfrm>
          <a:prstGeom prst="rect">
            <a:avLst/>
          </a:prstGeom>
          <a:noFill/>
        </p:spPr>
        <p:txBody>
          <a:bodyPr wrap="square" rtlCol="0">
            <a:spAutoFit/>
          </a:bodyPr>
          <a:lstStyle/>
          <a:p>
            <a:pPr algn="ctr"/>
            <a:r>
              <a:rPr lang="en-US" altLang="zh-CN" sz="19900" b="1"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04</a:t>
            </a:r>
            <a:endParaRPr lang="zh-CN" altLang="en-US" sz="199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文本框 6"/>
          <p:cNvSpPr txBox="1"/>
          <p:nvPr/>
        </p:nvSpPr>
        <p:spPr>
          <a:xfrm>
            <a:off x="3887162" y="2845078"/>
            <a:ext cx="4663440" cy="523220"/>
          </a:xfrm>
          <a:prstGeom prst="rect">
            <a:avLst/>
          </a:prstGeom>
          <a:noFill/>
        </p:spPr>
        <p:txBody>
          <a:bodyPr wrap="square" rtlCol="0">
            <a:spAutoFit/>
          </a:bodyPr>
          <a:lstStyle/>
          <a:p>
            <a:r>
              <a:rPr lang="zh-CN" altLang="en-US" sz="2800" b="1" dirty="0" smtClean="0">
                <a:solidFill>
                  <a:schemeClr val="tx1">
                    <a:lumMod val="85000"/>
                    <a:lumOff val="15000"/>
                  </a:schemeClr>
                </a:solidFill>
                <a:latin typeface="微软雅黑" panose="020B0503020204020204" pitchFamily="34" charset="-122"/>
                <a:ea typeface="微软雅黑" panose="020B0503020204020204" pitchFamily="34" charset="-122"/>
              </a:rPr>
              <a:t>实验结果</a:t>
            </a:r>
            <a:endParaRPr lang="en-US" altLang="zh-CN" sz="28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3887161" y="3416888"/>
            <a:ext cx="4645651" cy="400110"/>
          </a:xfrm>
          <a:prstGeom prst="rect">
            <a:avLst/>
          </a:prstGeom>
          <a:noFill/>
        </p:spPr>
        <p:txBody>
          <a:bodyPr wrap="square" rtlCol="0">
            <a:spAutoFit/>
          </a:bodyPr>
          <a:lstStyle/>
          <a:p>
            <a:r>
              <a:rPr lang="da-DK" altLang="zh-CN" sz="2000" dirty="0" smtClean="0">
                <a:latin typeface="Times New Roman" panose="02020603050405020304" pitchFamily="18" charset="0"/>
                <a:cs typeface="Times New Roman" panose="02020603050405020304" pitchFamily="18" charset="0"/>
              </a:rPr>
              <a:t>R</a:t>
            </a:r>
            <a:r>
              <a:rPr lang="en-US" altLang="zh-CN" sz="2000" dirty="0" err="1" smtClean="0">
                <a:latin typeface="Times New Roman" panose="02020603050405020304" pitchFamily="18" charset="0"/>
                <a:cs typeface="Times New Roman" panose="02020603050405020304" pitchFamily="18" charset="0"/>
              </a:rPr>
              <a:t>esults</a:t>
            </a:r>
            <a:endParaRPr lang="da-DK" altLang="zh-CN" sz="2000" dirty="0">
              <a:latin typeface="Times New Roman" panose="02020603050405020304" pitchFamily="18" charset="0"/>
              <a:cs typeface="Times New Roman" panose="02020603050405020304" pitchFamily="18" charset="0"/>
            </a:endParaRPr>
          </a:p>
        </p:txBody>
      </p:sp>
      <p:grpSp>
        <p:nvGrpSpPr>
          <p:cNvPr id="15" name="组合 14"/>
          <p:cNvGrpSpPr/>
          <p:nvPr/>
        </p:nvGrpSpPr>
        <p:grpSpPr>
          <a:xfrm>
            <a:off x="3887162" y="3375000"/>
            <a:ext cx="4663440" cy="108000"/>
            <a:chOff x="3649980" y="3375660"/>
            <a:chExt cx="4663440" cy="108000"/>
          </a:xfrm>
        </p:grpSpPr>
        <p:cxnSp>
          <p:nvCxnSpPr>
            <p:cNvPr id="10" name="直接连接符 9"/>
            <p:cNvCxnSpPr/>
            <p:nvPr/>
          </p:nvCxnSpPr>
          <p:spPr>
            <a:xfrm>
              <a:off x="3733800" y="3429660"/>
              <a:ext cx="44958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3" name="椭圆 12"/>
            <p:cNvSpPr>
              <a:spLocks/>
            </p:cNvSpPr>
            <p:nvPr/>
          </p:nvSpPr>
          <p:spPr>
            <a:xfrm>
              <a:off x="3649980" y="3375660"/>
              <a:ext cx="108000" cy="108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p:cNvSpPr>
            <p:nvPr/>
          </p:nvSpPr>
          <p:spPr>
            <a:xfrm>
              <a:off x="8205420" y="3375660"/>
              <a:ext cx="108000" cy="108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useBgFill="1">
        <p:nvSpPr>
          <p:cNvPr id="16" name="文本框 15"/>
          <p:cNvSpPr txBox="1"/>
          <p:nvPr/>
        </p:nvSpPr>
        <p:spPr>
          <a:xfrm>
            <a:off x="487591" y="3105835"/>
            <a:ext cx="3230339" cy="646331"/>
          </a:xfrm>
          <a:prstGeom prst="rect">
            <a:avLst/>
          </a:prstGeom>
        </p:spPr>
        <p:txBody>
          <a:bodyPr wrap="square" rtlCol="0">
            <a:spAutoFit/>
          </a:bodyPr>
          <a:lstStyle/>
          <a:p>
            <a:pPr algn="ctr"/>
            <a:r>
              <a:rPr lang="en-US" altLang="zh-CN" sz="3600" b="1" dirty="0" smtClean="0">
                <a:solidFill>
                  <a:schemeClr val="accent1"/>
                </a:solidFill>
                <a:latin typeface="Times New Roman" panose="02020603050405020304" pitchFamily="18" charset="0"/>
                <a:cs typeface="Times New Roman" panose="02020603050405020304" pitchFamily="18" charset="0"/>
              </a:rPr>
              <a:t>PART FOUR</a:t>
            </a:r>
            <a:endParaRPr lang="zh-CN" altLang="en-US" sz="3600" b="1"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828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12" presetClass="entr" presetSubtype="4"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ppt_y</p:attrName>
                                        </p:attrNameLst>
                                      </p:cBhvr>
                                      <p:tavLst>
                                        <p:tav tm="0">
                                          <p:val>
                                            <p:strVal val="#ppt_y+#ppt_h*1.125000"/>
                                          </p:val>
                                        </p:tav>
                                        <p:tav tm="100000">
                                          <p:val>
                                            <p:strVal val="#ppt_y"/>
                                          </p:val>
                                        </p:tav>
                                      </p:tavLst>
                                    </p:anim>
                                    <p:animEffect transition="in" filter="wipe(up)">
                                      <p:cBhvr>
                                        <p:cTn id="13" dur="500"/>
                                        <p:tgtEl>
                                          <p:spTgt spid="7"/>
                                        </p:tgtEl>
                                      </p:cBhvr>
                                    </p:animEffect>
                                  </p:childTnLst>
                                </p:cTn>
                              </p:par>
                              <p:par>
                                <p:cTn id="14" presetID="12" presetClass="entr" presetSubtype="1"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p:tgtEl>
                                          <p:spTgt spid="8"/>
                                        </p:tgtEl>
                                        <p:attrNameLst>
                                          <p:attrName>ppt_y</p:attrName>
                                        </p:attrNameLst>
                                      </p:cBhvr>
                                      <p:tavLst>
                                        <p:tav tm="0">
                                          <p:val>
                                            <p:strVal val="#ppt_y-#ppt_h*1.125000"/>
                                          </p:val>
                                        </p:tav>
                                        <p:tav tm="100000">
                                          <p:val>
                                            <p:strVal val="#ppt_y"/>
                                          </p:val>
                                        </p:tav>
                                      </p:tavLst>
                                    </p:anim>
                                    <p:animEffect transition="in" filter="wipe(down)">
                                      <p:cBhvr>
                                        <p:cTn id="17" dur="500"/>
                                        <p:tgtEl>
                                          <p:spTgt spid="8"/>
                                        </p:tgtEl>
                                      </p:cBhvr>
                                    </p:animEffect>
                                  </p:childTnLst>
                                </p:cTn>
                              </p:par>
                              <p:par>
                                <p:cTn id="18" presetID="22" presetClass="entr" presetSubtype="8"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left)">
                                      <p:cBhvr>
                                        <p:cTn id="20" dur="500"/>
                                        <p:tgtEl>
                                          <p:spTgt spid="15"/>
                                        </p:tgtEl>
                                      </p:cBhvr>
                                    </p:animEffect>
                                  </p:childTnLst>
                                </p:cTn>
                              </p:par>
                              <p:par>
                                <p:cTn id="21" presetID="16" presetClass="entr" presetSubtype="37" fill="hold" grpId="0" nodeType="withEffect">
                                  <p:stCondLst>
                                    <p:cond delay="400"/>
                                  </p:stCondLst>
                                  <p:childTnLst>
                                    <p:set>
                                      <p:cBhvr>
                                        <p:cTn id="22" dur="1" fill="hold">
                                          <p:stCondLst>
                                            <p:cond delay="0"/>
                                          </p:stCondLst>
                                        </p:cTn>
                                        <p:tgtEl>
                                          <p:spTgt spid="16"/>
                                        </p:tgtEl>
                                        <p:attrNameLst>
                                          <p:attrName>style.visibility</p:attrName>
                                        </p:attrNameLst>
                                      </p:cBhvr>
                                      <p:to>
                                        <p:strVal val="visible"/>
                                      </p:to>
                                    </p:set>
                                    <p:animEffect transition="in" filter="barn(outVertical)">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1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611187" y="261275"/>
            <a:ext cx="666069" cy="664458"/>
            <a:chOff x="611187" y="261275"/>
            <a:chExt cx="666069" cy="664458"/>
          </a:xfrm>
        </p:grpSpPr>
        <p:sp>
          <p:nvSpPr>
            <p:cNvPr id="9" name="矩形 8"/>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419575" y="362672"/>
            <a:ext cx="7113238" cy="461665"/>
          </a:xfrm>
          <a:prstGeom prst="rect">
            <a:avLst/>
          </a:prstGeom>
          <a:noFill/>
        </p:spPr>
        <p:txBody>
          <a:bodyPr wrap="square" rtlCol="0">
            <a:spAutoFit/>
          </a:bodyPr>
          <a:lstStyle/>
          <a:p>
            <a:r>
              <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rPr>
              <a:t>4</a:t>
            </a:r>
            <a:r>
              <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实验结果</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32" name="组合 31"/>
          <p:cNvGrpSpPr/>
          <p:nvPr/>
        </p:nvGrpSpPr>
        <p:grpSpPr>
          <a:xfrm>
            <a:off x="8606970" y="6519446"/>
            <a:ext cx="638628" cy="338554"/>
            <a:chOff x="8663567" y="6519446"/>
            <a:chExt cx="638628" cy="338554"/>
          </a:xfrm>
        </p:grpSpPr>
        <p:sp>
          <p:nvSpPr>
            <p:cNvPr id="33" name="矩形 32"/>
            <p:cNvSpPr/>
            <p:nvPr/>
          </p:nvSpPr>
          <p:spPr>
            <a:xfrm>
              <a:off x="8766881" y="6519446"/>
              <a:ext cx="432000" cy="3385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20"/>
            <p:cNvSpPr txBox="1"/>
            <p:nvPr/>
          </p:nvSpPr>
          <p:spPr>
            <a:xfrm>
              <a:off x="8663567" y="6519446"/>
              <a:ext cx="638628" cy="338554"/>
            </a:xfrm>
            <a:prstGeom prst="rect">
              <a:avLst/>
            </a:prstGeom>
            <a:noFill/>
          </p:spPr>
          <p:txBody>
            <a:bodyPr wrap="square" rtlCol="0">
              <a:spAutoFit/>
            </a:bodyPr>
            <a:lstStyle/>
            <a:p>
              <a:pPr algn="ctr"/>
              <a:r>
                <a:rPr lang="en-US" altLang="zh-CN" sz="1600" dirty="0" smtClean="0">
                  <a:solidFill>
                    <a:schemeClr val="bg1"/>
                  </a:solidFill>
                  <a:latin typeface="微软雅黑" panose="020B0503020204020204" pitchFamily="34" charset="-122"/>
                  <a:ea typeface="微软雅黑" panose="020B0503020204020204" pitchFamily="34" charset="-122"/>
                </a:rPr>
                <a:t>10</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sp>
        <p:nvSpPr>
          <p:cNvPr id="2" name="Rectangle 2"/>
          <p:cNvSpPr>
            <a:spLocks noChangeArrowheads="1"/>
          </p:cNvSpPr>
          <p:nvPr/>
        </p:nvSpPr>
        <p:spPr bwMode="auto">
          <a:xfrm flipV="1">
            <a:off x="2019073" y="3091541"/>
            <a:ext cx="1082077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5" name="文本框 29"/>
          <p:cNvSpPr txBox="1"/>
          <p:nvPr/>
        </p:nvSpPr>
        <p:spPr>
          <a:xfrm>
            <a:off x="611187" y="1384818"/>
            <a:ext cx="5775545"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285750" indent="-285750">
              <a:lnSpc>
                <a:spcPts val="2200"/>
              </a:lnSpc>
              <a:buFont typeface="Wingdings" panose="05000000000000000000" pitchFamily="2" charset="2"/>
              <a:buChar char="Ø"/>
            </a:pPr>
            <a:r>
              <a:rPr lang="zh-CN" altLang="en-US" dirty="0" smtClean="0">
                <a:solidFill>
                  <a:srgbClr val="002060"/>
                </a:solidFill>
              </a:rPr>
              <a:t>断铅实验</a:t>
            </a:r>
            <a:r>
              <a:rPr lang="zh-CN" altLang="en-US" dirty="0">
                <a:solidFill>
                  <a:srgbClr val="002060"/>
                </a:solidFill>
              </a:rPr>
              <a:t>装置</a:t>
            </a:r>
            <a:endParaRPr lang="en-US" altLang="zh-CN" dirty="0" smtClean="0">
              <a:solidFill>
                <a:srgbClr val="002060"/>
              </a:solidFill>
            </a:endParaRPr>
          </a:p>
        </p:txBody>
      </p:sp>
      <p:sp>
        <p:nvSpPr>
          <p:cNvPr id="4" name="Rectangle 2"/>
          <p:cNvSpPr>
            <a:spLocks noChangeArrowheads="1"/>
          </p:cNvSpPr>
          <p:nvPr/>
        </p:nvSpPr>
        <p:spPr bwMode="auto">
          <a:xfrm>
            <a:off x="752169" y="439957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353962" y="3879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176980" y="287593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110505127"/>
              </p:ext>
            </p:extLst>
          </p:nvPr>
        </p:nvGraphicFramePr>
        <p:xfrm>
          <a:off x="268980" y="1914193"/>
          <a:ext cx="8657304" cy="4462874"/>
        </p:xfrm>
        <a:graphic>
          <a:graphicData uri="http://schemas.openxmlformats.org/presentationml/2006/ole">
            <mc:AlternateContent xmlns:mc="http://schemas.openxmlformats.org/markup-compatibility/2006">
              <mc:Choice xmlns:v="urn:schemas-microsoft-com:vml" Requires="v">
                <p:oleObj spid="_x0000_s113676" name="Visio" r:id="rId3" imgW="5638948" imgH="2904978" progId="Visio.Drawing.15">
                  <p:embed/>
                </p:oleObj>
              </mc:Choice>
              <mc:Fallback>
                <p:oleObj name="Visio" r:id="rId3" imgW="5638948" imgH="2904978"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980" y="1914193"/>
                        <a:ext cx="8657304" cy="4462874"/>
                      </a:xfrm>
                      <a:prstGeom prst="rect">
                        <a:avLst/>
                      </a:prstGeom>
                      <a:noFill/>
                    </p:spPr>
                  </p:pic>
                </p:oleObj>
              </mc:Fallback>
            </mc:AlternateContent>
          </a:graphicData>
        </a:graphic>
      </p:graphicFrame>
    </p:spTree>
    <p:extLst>
      <p:ext uri="{BB962C8B-B14F-4D97-AF65-F5344CB8AC3E}">
        <p14:creationId xmlns:p14="http://schemas.microsoft.com/office/powerpoint/2010/main" val="321632583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611187" y="261275"/>
            <a:ext cx="666069" cy="664458"/>
            <a:chOff x="611187" y="261275"/>
            <a:chExt cx="666069" cy="664458"/>
          </a:xfrm>
        </p:grpSpPr>
        <p:sp>
          <p:nvSpPr>
            <p:cNvPr id="9" name="矩形 8"/>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419575" y="362672"/>
            <a:ext cx="7113238" cy="461665"/>
          </a:xfrm>
          <a:prstGeom prst="rect">
            <a:avLst/>
          </a:prstGeom>
          <a:noFill/>
        </p:spPr>
        <p:txBody>
          <a:bodyPr wrap="square" rtlCol="0">
            <a:spAutoFit/>
          </a:bodyPr>
          <a:lstStyle/>
          <a:p>
            <a:r>
              <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rPr>
              <a:t>4</a:t>
            </a:r>
            <a:r>
              <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实验结果</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32" name="组合 31"/>
          <p:cNvGrpSpPr/>
          <p:nvPr/>
        </p:nvGrpSpPr>
        <p:grpSpPr>
          <a:xfrm>
            <a:off x="8606970" y="6519446"/>
            <a:ext cx="638628" cy="338554"/>
            <a:chOff x="8663567" y="6519446"/>
            <a:chExt cx="638628" cy="338554"/>
          </a:xfrm>
        </p:grpSpPr>
        <p:sp>
          <p:nvSpPr>
            <p:cNvPr id="33" name="矩形 32"/>
            <p:cNvSpPr/>
            <p:nvPr/>
          </p:nvSpPr>
          <p:spPr>
            <a:xfrm>
              <a:off x="8766881" y="6519446"/>
              <a:ext cx="432000" cy="3385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20"/>
            <p:cNvSpPr txBox="1"/>
            <p:nvPr/>
          </p:nvSpPr>
          <p:spPr>
            <a:xfrm>
              <a:off x="8663567" y="6519446"/>
              <a:ext cx="638628" cy="338554"/>
            </a:xfrm>
            <a:prstGeom prst="rect">
              <a:avLst/>
            </a:prstGeom>
            <a:noFill/>
          </p:spPr>
          <p:txBody>
            <a:bodyPr wrap="square" rtlCol="0">
              <a:spAutoFit/>
            </a:bodyPr>
            <a:lstStyle/>
            <a:p>
              <a:pPr algn="ctr"/>
              <a:r>
                <a:rPr lang="en-US" altLang="zh-CN" sz="1600" dirty="0" smtClean="0">
                  <a:solidFill>
                    <a:schemeClr val="bg1"/>
                  </a:solidFill>
                  <a:latin typeface="微软雅黑" panose="020B0503020204020204" pitchFamily="34" charset="-122"/>
                  <a:ea typeface="微软雅黑" panose="020B0503020204020204" pitchFamily="34" charset="-122"/>
                </a:rPr>
                <a:t>10</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sp>
        <p:nvSpPr>
          <p:cNvPr id="2" name="Rectangle 2"/>
          <p:cNvSpPr>
            <a:spLocks noChangeArrowheads="1"/>
          </p:cNvSpPr>
          <p:nvPr/>
        </p:nvSpPr>
        <p:spPr bwMode="auto">
          <a:xfrm flipV="1">
            <a:off x="2019073" y="3091541"/>
            <a:ext cx="1082077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5" name="文本框 29"/>
          <p:cNvSpPr txBox="1"/>
          <p:nvPr/>
        </p:nvSpPr>
        <p:spPr>
          <a:xfrm>
            <a:off x="611187" y="1384818"/>
            <a:ext cx="5775545"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285750" indent="-285750">
              <a:lnSpc>
                <a:spcPts val="2200"/>
              </a:lnSpc>
              <a:buFont typeface="Wingdings" panose="05000000000000000000" pitchFamily="2" charset="2"/>
              <a:buChar char="Ø"/>
            </a:pPr>
            <a:r>
              <a:rPr lang="zh-CN" altLang="en-US" dirty="0" smtClean="0">
                <a:solidFill>
                  <a:srgbClr val="002060"/>
                </a:solidFill>
              </a:rPr>
              <a:t>断丝实验</a:t>
            </a:r>
            <a:r>
              <a:rPr lang="zh-CN" altLang="en-US" dirty="0">
                <a:solidFill>
                  <a:srgbClr val="002060"/>
                </a:solidFill>
              </a:rPr>
              <a:t>装置</a:t>
            </a:r>
            <a:endParaRPr lang="en-US" altLang="zh-CN" dirty="0" smtClean="0">
              <a:solidFill>
                <a:srgbClr val="002060"/>
              </a:solidFill>
            </a:endParaRPr>
          </a:p>
        </p:txBody>
      </p:sp>
      <p:sp>
        <p:nvSpPr>
          <p:cNvPr id="4" name="Rectangle 2"/>
          <p:cNvSpPr>
            <a:spLocks noChangeArrowheads="1"/>
          </p:cNvSpPr>
          <p:nvPr/>
        </p:nvSpPr>
        <p:spPr bwMode="auto">
          <a:xfrm>
            <a:off x="752169" y="439957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353962" y="3879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6" name="图片 15"/>
          <p:cNvPicPr/>
          <p:nvPr/>
        </p:nvPicPr>
        <p:blipFill>
          <a:blip r:embed="rId2" cstate="print">
            <a:extLst>
              <a:ext uri="{28A0092B-C50C-407E-A947-70E740481C1C}">
                <a14:useLocalDpi xmlns:a14="http://schemas.microsoft.com/office/drawing/2010/main" val="0"/>
              </a:ext>
            </a:extLst>
          </a:blip>
          <a:stretch>
            <a:fillRect/>
          </a:stretch>
        </p:blipFill>
        <p:spPr>
          <a:xfrm>
            <a:off x="199865" y="2438758"/>
            <a:ext cx="8726419" cy="3879724"/>
          </a:xfrm>
          <a:prstGeom prst="rect">
            <a:avLst/>
          </a:prstGeom>
        </p:spPr>
      </p:pic>
      <p:sp>
        <p:nvSpPr>
          <p:cNvPr id="14" name="文本框 29"/>
          <p:cNvSpPr txBox="1"/>
          <p:nvPr/>
        </p:nvSpPr>
        <p:spPr>
          <a:xfrm>
            <a:off x="5818377" y="225082"/>
            <a:ext cx="2992851" cy="1502976"/>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dirty="0" smtClean="0">
                <a:solidFill>
                  <a:srgbClr val="002060"/>
                </a:solidFill>
              </a:rPr>
              <a:t>①：断丝实验装置全貌</a:t>
            </a:r>
            <a:endParaRPr lang="en-US" altLang="zh-CN" dirty="0" smtClean="0">
              <a:solidFill>
                <a:srgbClr val="002060"/>
              </a:solidFill>
            </a:endParaRPr>
          </a:p>
          <a:p>
            <a:pPr>
              <a:lnSpc>
                <a:spcPts val="2200"/>
              </a:lnSpc>
            </a:pPr>
            <a:r>
              <a:rPr lang="zh-CN" altLang="en-US" dirty="0" smtClean="0">
                <a:solidFill>
                  <a:srgbClr val="002060"/>
                </a:solidFill>
                <a:latin typeface="Times New Roman" panose="02020603050405020304" pitchFamily="18" charset="0"/>
                <a:cs typeface="Times New Roman" panose="02020603050405020304" pitchFamily="18" charset="0"/>
              </a:rPr>
              <a:t>②</a:t>
            </a:r>
            <a:r>
              <a:rPr lang="zh-CN" altLang="en-US" dirty="0" smtClean="0">
                <a:solidFill>
                  <a:srgbClr val="002060"/>
                </a:solidFill>
              </a:rPr>
              <a:t>：左侧钢丝固定方式</a:t>
            </a:r>
            <a:endParaRPr lang="en-US" altLang="zh-CN" dirty="0">
              <a:solidFill>
                <a:srgbClr val="002060"/>
              </a:solidFill>
            </a:endParaRPr>
          </a:p>
          <a:p>
            <a:pPr>
              <a:lnSpc>
                <a:spcPts val="2200"/>
              </a:lnSpc>
            </a:pPr>
            <a:r>
              <a:rPr lang="zh-CN" altLang="en-US" dirty="0" smtClean="0">
                <a:solidFill>
                  <a:srgbClr val="002060"/>
                </a:solidFill>
              </a:rPr>
              <a:t>③：钢丝上的预置刻痕</a:t>
            </a:r>
            <a:endParaRPr lang="en-US" altLang="zh-CN" dirty="0" smtClean="0">
              <a:solidFill>
                <a:srgbClr val="002060"/>
              </a:solidFill>
            </a:endParaRPr>
          </a:p>
          <a:p>
            <a:pPr>
              <a:lnSpc>
                <a:spcPts val="2200"/>
              </a:lnSpc>
            </a:pPr>
            <a:r>
              <a:rPr lang="zh-CN" altLang="en-US" dirty="0" smtClean="0">
                <a:solidFill>
                  <a:srgbClr val="002060"/>
                </a:solidFill>
              </a:rPr>
              <a:t>④：声发射检测仪</a:t>
            </a:r>
            <a:endParaRPr lang="en-US" altLang="zh-CN" dirty="0" smtClean="0">
              <a:solidFill>
                <a:srgbClr val="002060"/>
              </a:solidFill>
            </a:endParaRPr>
          </a:p>
          <a:p>
            <a:pPr>
              <a:lnSpc>
                <a:spcPts val="2200"/>
              </a:lnSpc>
            </a:pPr>
            <a:r>
              <a:rPr lang="zh-CN" altLang="en-US" dirty="0" smtClean="0">
                <a:solidFill>
                  <a:srgbClr val="002060"/>
                </a:solidFill>
              </a:rPr>
              <a:t>⑤：右侧钢丝固定方式</a:t>
            </a:r>
            <a:endParaRPr lang="en-US" altLang="zh-CN" dirty="0">
              <a:solidFill>
                <a:srgbClr val="002060"/>
              </a:solidFill>
            </a:endParaRPr>
          </a:p>
        </p:txBody>
      </p:sp>
    </p:spTree>
    <p:extLst>
      <p:ext uri="{BB962C8B-B14F-4D97-AF65-F5344CB8AC3E}">
        <p14:creationId xmlns:p14="http://schemas.microsoft.com/office/powerpoint/2010/main" val="128913317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611187" y="261275"/>
            <a:ext cx="666069" cy="664458"/>
            <a:chOff x="611187" y="261275"/>
            <a:chExt cx="666069" cy="664458"/>
          </a:xfrm>
        </p:grpSpPr>
        <p:sp>
          <p:nvSpPr>
            <p:cNvPr id="9" name="矩形 8"/>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419575" y="362672"/>
            <a:ext cx="7113238" cy="461665"/>
          </a:xfrm>
          <a:prstGeom prst="rect">
            <a:avLst/>
          </a:prstGeom>
          <a:noFill/>
        </p:spPr>
        <p:txBody>
          <a:bodyPr wrap="square" rtlCol="0">
            <a:spAutoFit/>
          </a:bodyPr>
          <a:lstStyle/>
          <a:p>
            <a:r>
              <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rPr>
              <a:t>4</a:t>
            </a:r>
            <a:r>
              <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实验结果</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32" name="组合 31"/>
          <p:cNvGrpSpPr/>
          <p:nvPr/>
        </p:nvGrpSpPr>
        <p:grpSpPr>
          <a:xfrm>
            <a:off x="8606970" y="6519446"/>
            <a:ext cx="638628" cy="338554"/>
            <a:chOff x="8663567" y="6519446"/>
            <a:chExt cx="638628" cy="338554"/>
          </a:xfrm>
        </p:grpSpPr>
        <p:sp>
          <p:nvSpPr>
            <p:cNvPr id="33" name="矩形 32"/>
            <p:cNvSpPr/>
            <p:nvPr/>
          </p:nvSpPr>
          <p:spPr>
            <a:xfrm>
              <a:off x="8766881" y="6519446"/>
              <a:ext cx="432000" cy="3385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20"/>
            <p:cNvSpPr txBox="1"/>
            <p:nvPr/>
          </p:nvSpPr>
          <p:spPr>
            <a:xfrm>
              <a:off x="8663567" y="6519446"/>
              <a:ext cx="638628" cy="338554"/>
            </a:xfrm>
            <a:prstGeom prst="rect">
              <a:avLst/>
            </a:prstGeom>
            <a:noFill/>
          </p:spPr>
          <p:txBody>
            <a:bodyPr wrap="square" rtlCol="0">
              <a:spAutoFit/>
            </a:bodyPr>
            <a:lstStyle/>
            <a:p>
              <a:pPr algn="ctr"/>
              <a:r>
                <a:rPr lang="en-US" altLang="zh-CN" sz="1600" dirty="0" smtClean="0">
                  <a:solidFill>
                    <a:schemeClr val="bg1"/>
                  </a:solidFill>
                  <a:latin typeface="微软雅黑" panose="020B0503020204020204" pitchFamily="34" charset="-122"/>
                  <a:ea typeface="微软雅黑" panose="020B0503020204020204" pitchFamily="34" charset="-122"/>
                </a:rPr>
                <a:t>10</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sp>
        <p:nvSpPr>
          <p:cNvPr id="15" name="文本框 29"/>
          <p:cNvSpPr txBox="1"/>
          <p:nvPr/>
        </p:nvSpPr>
        <p:spPr>
          <a:xfrm>
            <a:off x="611187" y="1384818"/>
            <a:ext cx="5775545"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285750" indent="-285750">
              <a:lnSpc>
                <a:spcPts val="2200"/>
              </a:lnSpc>
              <a:buFont typeface="Wingdings" panose="05000000000000000000" pitchFamily="2" charset="2"/>
              <a:buChar char="Ø"/>
            </a:pPr>
            <a:r>
              <a:rPr lang="zh-CN" altLang="en-US" dirty="0" smtClean="0">
                <a:solidFill>
                  <a:srgbClr val="002060"/>
                </a:solidFill>
              </a:rPr>
              <a:t>所采集的信号波形</a:t>
            </a:r>
            <a:endParaRPr lang="en-US" altLang="zh-CN" dirty="0" smtClean="0">
              <a:solidFill>
                <a:srgbClr val="002060"/>
              </a:solidFill>
            </a:endParaRPr>
          </a:p>
        </p:txBody>
      </p:sp>
      <p:pic>
        <p:nvPicPr>
          <p:cNvPr id="20" name="图片 19"/>
          <p:cNvPicPr/>
          <p:nvPr/>
        </p:nvPicPr>
        <p:blipFill>
          <a:blip r:embed="rId2">
            <a:extLst>
              <a:ext uri="{28A0092B-C50C-407E-A947-70E740481C1C}">
                <a14:useLocalDpi xmlns:a14="http://schemas.microsoft.com/office/drawing/2010/main" val="0"/>
              </a:ext>
            </a:extLst>
          </a:blip>
          <a:srcRect/>
          <a:stretch>
            <a:fillRect/>
          </a:stretch>
        </p:blipFill>
        <p:spPr bwMode="auto">
          <a:xfrm>
            <a:off x="205422" y="2395344"/>
            <a:ext cx="2994978" cy="1797053"/>
          </a:xfrm>
          <a:prstGeom prst="rect">
            <a:avLst/>
          </a:prstGeom>
          <a:noFill/>
          <a:ln>
            <a:noFill/>
          </a:ln>
        </p:spPr>
      </p:pic>
      <p:pic>
        <p:nvPicPr>
          <p:cNvPr id="21" name="图片 20"/>
          <p:cNvPicPr/>
          <p:nvPr/>
        </p:nvPicPr>
        <p:blipFill>
          <a:blip r:embed="rId3">
            <a:extLst>
              <a:ext uri="{28A0092B-C50C-407E-A947-70E740481C1C}">
                <a14:useLocalDpi xmlns:a14="http://schemas.microsoft.com/office/drawing/2010/main" val="0"/>
              </a:ext>
            </a:extLst>
          </a:blip>
          <a:srcRect/>
          <a:stretch>
            <a:fillRect/>
          </a:stretch>
        </p:blipFill>
        <p:spPr bwMode="auto">
          <a:xfrm>
            <a:off x="3066293" y="2395345"/>
            <a:ext cx="2928426" cy="1787872"/>
          </a:xfrm>
          <a:prstGeom prst="rect">
            <a:avLst/>
          </a:prstGeom>
          <a:noFill/>
          <a:ln>
            <a:noFill/>
          </a:ln>
        </p:spPr>
      </p:pic>
      <p:pic>
        <p:nvPicPr>
          <p:cNvPr id="22" name="图片 21"/>
          <p:cNvPicPr/>
          <p:nvPr/>
        </p:nvPicPr>
        <p:blipFill>
          <a:blip r:embed="rId4">
            <a:extLst>
              <a:ext uri="{28A0092B-C50C-407E-A947-70E740481C1C}">
                <a14:useLocalDpi xmlns:a14="http://schemas.microsoft.com/office/drawing/2010/main" val="0"/>
              </a:ext>
            </a:extLst>
          </a:blip>
          <a:srcRect/>
          <a:stretch>
            <a:fillRect/>
          </a:stretch>
        </p:blipFill>
        <p:spPr bwMode="auto">
          <a:xfrm>
            <a:off x="5994719" y="2395344"/>
            <a:ext cx="2951961" cy="1785682"/>
          </a:xfrm>
          <a:prstGeom prst="rect">
            <a:avLst/>
          </a:prstGeom>
          <a:noFill/>
          <a:ln>
            <a:noFill/>
          </a:ln>
        </p:spPr>
      </p:pic>
      <p:pic>
        <p:nvPicPr>
          <p:cNvPr id="23" name="图片 22"/>
          <p:cNvPicPr/>
          <p:nvPr/>
        </p:nvPicPr>
        <p:blipFill>
          <a:blip r:embed="rId5">
            <a:extLst>
              <a:ext uri="{28A0092B-C50C-407E-A947-70E740481C1C}">
                <a14:useLocalDpi xmlns:a14="http://schemas.microsoft.com/office/drawing/2010/main" val="0"/>
              </a:ext>
            </a:extLst>
          </a:blip>
          <a:stretch>
            <a:fillRect/>
          </a:stretch>
        </p:blipFill>
        <p:spPr>
          <a:xfrm>
            <a:off x="4836380" y="4528460"/>
            <a:ext cx="2634319" cy="1787872"/>
          </a:xfrm>
          <a:prstGeom prst="rect">
            <a:avLst/>
          </a:prstGeom>
        </p:spPr>
      </p:pic>
      <p:pic>
        <p:nvPicPr>
          <p:cNvPr id="24" name="图片 23"/>
          <p:cNvPicPr/>
          <p:nvPr/>
        </p:nvPicPr>
        <p:blipFill>
          <a:blip r:embed="rId6">
            <a:extLst>
              <a:ext uri="{28A0092B-C50C-407E-A947-70E740481C1C}">
                <a14:useLocalDpi xmlns:a14="http://schemas.microsoft.com/office/drawing/2010/main" val="0"/>
              </a:ext>
            </a:extLst>
          </a:blip>
          <a:stretch>
            <a:fillRect/>
          </a:stretch>
        </p:blipFill>
        <p:spPr>
          <a:xfrm>
            <a:off x="1816688" y="4528460"/>
            <a:ext cx="2634319" cy="1804202"/>
          </a:xfrm>
          <a:prstGeom prst="rect">
            <a:avLst/>
          </a:prstGeom>
        </p:spPr>
      </p:pic>
      <p:sp>
        <p:nvSpPr>
          <p:cNvPr id="25" name="文本框 29"/>
          <p:cNvSpPr txBox="1"/>
          <p:nvPr/>
        </p:nvSpPr>
        <p:spPr>
          <a:xfrm>
            <a:off x="611187" y="1843903"/>
            <a:ext cx="3380242" cy="35888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dirty="0" smtClean="0">
                <a:solidFill>
                  <a:schemeClr val="accent1">
                    <a:lumMod val="50000"/>
                  </a:schemeClr>
                </a:solidFill>
              </a:rPr>
              <a:t>断裂瞬间信号波形</a:t>
            </a:r>
            <a:endParaRPr lang="en-US" altLang="zh-CN" dirty="0" smtClean="0">
              <a:solidFill>
                <a:schemeClr val="accent1">
                  <a:lumMod val="50000"/>
                </a:schemeClr>
              </a:solidFill>
            </a:endParaRPr>
          </a:p>
        </p:txBody>
      </p:sp>
      <p:sp>
        <p:nvSpPr>
          <p:cNvPr id="26" name="文本框 29"/>
          <p:cNvSpPr txBox="1"/>
          <p:nvPr/>
        </p:nvSpPr>
        <p:spPr>
          <a:xfrm>
            <a:off x="1018641" y="4163179"/>
            <a:ext cx="1886792"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en-US" altLang="zh-CN" sz="1600" dirty="0" smtClean="0">
                <a:solidFill>
                  <a:srgbClr val="002060"/>
                </a:solidFill>
              </a:rPr>
              <a:t>12m</a:t>
            </a:r>
            <a:r>
              <a:rPr lang="zh-CN" altLang="en-US" sz="1600" dirty="0" smtClean="0">
                <a:solidFill>
                  <a:srgbClr val="002060"/>
                </a:solidFill>
              </a:rPr>
              <a:t>钢丝 </a:t>
            </a:r>
            <a:r>
              <a:rPr lang="en-US" altLang="zh-CN" sz="1600" dirty="0" smtClean="0">
                <a:solidFill>
                  <a:srgbClr val="002060"/>
                </a:solidFill>
              </a:rPr>
              <a:t>4m</a:t>
            </a:r>
            <a:r>
              <a:rPr lang="zh-CN" altLang="en-US" sz="1600" dirty="0" smtClean="0">
                <a:solidFill>
                  <a:srgbClr val="002060"/>
                </a:solidFill>
              </a:rPr>
              <a:t>位置</a:t>
            </a:r>
            <a:endParaRPr lang="en-US" altLang="zh-CN" sz="1600" dirty="0" smtClean="0">
              <a:solidFill>
                <a:srgbClr val="002060"/>
              </a:solidFill>
            </a:endParaRPr>
          </a:p>
        </p:txBody>
      </p:sp>
      <p:sp>
        <p:nvSpPr>
          <p:cNvPr id="27" name="文本框 29"/>
          <p:cNvSpPr txBox="1"/>
          <p:nvPr/>
        </p:nvSpPr>
        <p:spPr>
          <a:xfrm>
            <a:off x="3700298" y="4197879"/>
            <a:ext cx="1886792"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en-US" altLang="zh-CN" sz="1600" dirty="0" smtClean="0">
                <a:solidFill>
                  <a:srgbClr val="002060"/>
                </a:solidFill>
              </a:rPr>
              <a:t>12m</a:t>
            </a:r>
            <a:r>
              <a:rPr lang="zh-CN" altLang="en-US" sz="1600" dirty="0" smtClean="0">
                <a:solidFill>
                  <a:srgbClr val="002060"/>
                </a:solidFill>
              </a:rPr>
              <a:t>钢丝 </a:t>
            </a:r>
            <a:r>
              <a:rPr lang="en-US" altLang="zh-CN" sz="1600" dirty="0">
                <a:solidFill>
                  <a:srgbClr val="002060"/>
                </a:solidFill>
              </a:rPr>
              <a:t>6</a:t>
            </a:r>
            <a:r>
              <a:rPr lang="en-US" altLang="zh-CN" sz="1600" dirty="0" smtClean="0">
                <a:solidFill>
                  <a:srgbClr val="002060"/>
                </a:solidFill>
              </a:rPr>
              <a:t>m</a:t>
            </a:r>
            <a:r>
              <a:rPr lang="zh-CN" altLang="en-US" sz="1600" dirty="0" smtClean="0">
                <a:solidFill>
                  <a:srgbClr val="002060"/>
                </a:solidFill>
              </a:rPr>
              <a:t>位置</a:t>
            </a:r>
            <a:endParaRPr lang="en-US" altLang="zh-CN" sz="1600" dirty="0" smtClean="0">
              <a:solidFill>
                <a:srgbClr val="002060"/>
              </a:solidFill>
            </a:endParaRPr>
          </a:p>
        </p:txBody>
      </p:sp>
      <p:sp>
        <p:nvSpPr>
          <p:cNvPr id="28" name="文本框 29"/>
          <p:cNvSpPr txBox="1"/>
          <p:nvPr/>
        </p:nvSpPr>
        <p:spPr>
          <a:xfrm>
            <a:off x="6559426" y="4197879"/>
            <a:ext cx="2150858"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en-US" altLang="zh-CN" sz="1600" dirty="0" smtClean="0">
                <a:solidFill>
                  <a:srgbClr val="002060"/>
                </a:solidFill>
              </a:rPr>
              <a:t>12m</a:t>
            </a:r>
            <a:r>
              <a:rPr lang="zh-CN" altLang="en-US" sz="1600" dirty="0" smtClean="0">
                <a:solidFill>
                  <a:srgbClr val="002060"/>
                </a:solidFill>
              </a:rPr>
              <a:t>钢丝 </a:t>
            </a:r>
            <a:r>
              <a:rPr lang="en-US" altLang="zh-CN" sz="1600" dirty="0" smtClean="0">
                <a:solidFill>
                  <a:srgbClr val="002060"/>
                </a:solidFill>
              </a:rPr>
              <a:t>10</a:t>
            </a:r>
            <a:r>
              <a:rPr lang="en-US" altLang="zh-CN" sz="1600" dirty="0" smtClean="0">
                <a:solidFill>
                  <a:srgbClr val="002060"/>
                </a:solidFill>
              </a:rPr>
              <a:t>m</a:t>
            </a:r>
            <a:r>
              <a:rPr lang="zh-CN" altLang="en-US" sz="1600" dirty="0" smtClean="0">
                <a:solidFill>
                  <a:srgbClr val="002060"/>
                </a:solidFill>
              </a:rPr>
              <a:t>位置</a:t>
            </a:r>
            <a:endParaRPr lang="en-US" altLang="zh-CN" sz="1600" dirty="0" smtClean="0">
              <a:solidFill>
                <a:srgbClr val="002060"/>
              </a:solidFill>
            </a:endParaRPr>
          </a:p>
        </p:txBody>
      </p:sp>
      <p:sp>
        <p:nvSpPr>
          <p:cNvPr id="29" name="文本框 29"/>
          <p:cNvSpPr txBox="1"/>
          <p:nvPr/>
        </p:nvSpPr>
        <p:spPr>
          <a:xfrm>
            <a:off x="2301308" y="6332662"/>
            <a:ext cx="2102980"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en-US" altLang="zh-CN" sz="1600" dirty="0" smtClean="0">
                <a:solidFill>
                  <a:srgbClr val="002060"/>
                </a:solidFill>
              </a:rPr>
              <a:t>35m</a:t>
            </a:r>
            <a:r>
              <a:rPr lang="zh-CN" altLang="en-US" sz="1600" dirty="0" smtClean="0">
                <a:solidFill>
                  <a:srgbClr val="002060"/>
                </a:solidFill>
              </a:rPr>
              <a:t>钢丝 </a:t>
            </a:r>
            <a:r>
              <a:rPr lang="en-US" altLang="zh-CN" sz="1600" dirty="0" smtClean="0">
                <a:solidFill>
                  <a:srgbClr val="002060"/>
                </a:solidFill>
              </a:rPr>
              <a:t>30</a:t>
            </a:r>
            <a:r>
              <a:rPr lang="en-US" altLang="zh-CN" sz="1600" dirty="0" smtClean="0">
                <a:solidFill>
                  <a:srgbClr val="002060"/>
                </a:solidFill>
              </a:rPr>
              <a:t>m</a:t>
            </a:r>
            <a:r>
              <a:rPr lang="zh-CN" altLang="en-US" sz="1600" dirty="0" smtClean="0">
                <a:solidFill>
                  <a:srgbClr val="002060"/>
                </a:solidFill>
              </a:rPr>
              <a:t>位置</a:t>
            </a:r>
            <a:endParaRPr lang="en-US" altLang="zh-CN" sz="1600" dirty="0" smtClean="0">
              <a:solidFill>
                <a:srgbClr val="002060"/>
              </a:solidFill>
            </a:endParaRPr>
          </a:p>
        </p:txBody>
      </p:sp>
      <p:sp>
        <p:nvSpPr>
          <p:cNvPr id="30" name="文本框 29"/>
          <p:cNvSpPr txBox="1"/>
          <p:nvPr/>
        </p:nvSpPr>
        <p:spPr>
          <a:xfrm>
            <a:off x="5249054" y="6272452"/>
            <a:ext cx="2102980"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en-US" altLang="zh-CN" sz="1600" dirty="0" smtClean="0">
                <a:solidFill>
                  <a:srgbClr val="002060"/>
                </a:solidFill>
              </a:rPr>
              <a:t>35m</a:t>
            </a:r>
            <a:r>
              <a:rPr lang="zh-CN" altLang="en-US" sz="1600" dirty="0" smtClean="0">
                <a:solidFill>
                  <a:srgbClr val="002060"/>
                </a:solidFill>
              </a:rPr>
              <a:t>钢丝 </a:t>
            </a:r>
            <a:r>
              <a:rPr lang="en-US" altLang="zh-CN" sz="1600" dirty="0" smtClean="0">
                <a:solidFill>
                  <a:srgbClr val="002060"/>
                </a:solidFill>
              </a:rPr>
              <a:t>33</a:t>
            </a:r>
            <a:r>
              <a:rPr lang="en-US" altLang="zh-CN" sz="1600" dirty="0" smtClean="0">
                <a:solidFill>
                  <a:srgbClr val="002060"/>
                </a:solidFill>
              </a:rPr>
              <a:t>m</a:t>
            </a:r>
            <a:r>
              <a:rPr lang="zh-CN" altLang="en-US" sz="1600" dirty="0" smtClean="0">
                <a:solidFill>
                  <a:srgbClr val="002060"/>
                </a:solidFill>
              </a:rPr>
              <a:t>位置</a:t>
            </a:r>
            <a:endParaRPr lang="en-US" altLang="zh-CN" sz="1600" dirty="0" smtClean="0">
              <a:solidFill>
                <a:srgbClr val="002060"/>
              </a:solidFill>
            </a:endParaRPr>
          </a:p>
        </p:txBody>
      </p:sp>
    </p:spTree>
    <p:extLst>
      <p:ext uri="{BB962C8B-B14F-4D97-AF65-F5344CB8AC3E}">
        <p14:creationId xmlns:p14="http://schemas.microsoft.com/office/powerpoint/2010/main" val="333580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ppt_x"/>
                                          </p:val>
                                        </p:tav>
                                        <p:tav tm="100000">
                                          <p:val>
                                            <p:strVal val="#ppt_x"/>
                                          </p:val>
                                        </p:tav>
                                      </p:tavLst>
                                    </p:anim>
                                    <p:anim calcmode="lin" valueType="num">
                                      <p:cBhvr additive="base">
                                        <p:cTn id="16" dur="500" fill="hold"/>
                                        <p:tgtEl>
                                          <p:spTgt spid="2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fill="hold"/>
                                        <p:tgtEl>
                                          <p:spTgt spid="30"/>
                                        </p:tgtEl>
                                        <p:attrNameLst>
                                          <p:attrName>ppt_x</p:attrName>
                                        </p:attrNameLst>
                                      </p:cBhvr>
                                      <p:tavLst>
                                        <p:tav tm="0">
                                          <p:val>
                                            <p:strVal val="#ppt_x"/>
                                          </p:val>
                                        </p:tav>
                                        <p:tav tm="100000">
                                          <p:val>
                                            <p:strVal val="#ppt_x"/>
                                          </p:val>
                                        </p:tav>
                                      </p:tavLst>
                                    </p:anim>
                                    <p:anim calcmode="lin" valueType="num">
                                      <p:cBhvr additive="base">
                                        <p:cTn id="2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611187" y="261275"/>
            <a:ext cx="666069" cy="664458"/>
            <a:chOff x="611187" y="261275"/>
            <a:chExt cx="666069" cy="664458"/>
          </a:xfrm>
        </p:grpSpPr>
        <p:sp>
          <p:nvSpPr>
            <p:cNvPr id="9" name="矩形 8"/>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419575" y="362672"/>
            <a:ext cx="7113238" cy="461665"/>
          </a:xfrm>
          <a:prstGeom prst="rect">
            <a:avLst/>
          </a:prstGeom>
          <a:noFill/>
        </p:spPr>
        <p:txBody>
          <a:bodyPr wrap="square" rtlCol="0">
            <a:spAutoFit/>
          </a:bodyPr>
          <a:lstStyle/>
          <a:p>
            <a:r>
              <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rPr>
              <a:t>4</a:t>
            </a:r>
            <a:r>
              <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实验结果</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32" name="组合 31"/>
          <p:cNvGrpSpPr/>
          <p:nvPr/>
        </p:nvGrpSpPr>
        <p:grpSpPr>
          <a:xfrm>
            <a:off x="8606970" y="6519446"/>
            <a:ext cx="638628" cy="338554"/>
            <a:chOff x="8663567" y="6519446"/>
            <a:chExt cx="638628" cy="338554"/>
          </a:xfrm>
        </p:grpSpPr>
        <p:sp>
          <p:nvSpPr>
            <p:cNvPr id="33" name="矩形 32"/>
            <p:cNvSpPr/>
            <p:nvPr/>
          </p:nvSpPr>
          <p:spPr>
            <a:xfrm>
              <a:off x="8766881" y="6519446"/>
              <a:ext cx="432000" cy="3385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20"/>
            <p:cNvSpPr txBox="1"/>
            <p:nvPr/>
          </p:nvSpPr>
          <p:spPr>
            <a:xfrm>
              <a:off x="8663567" y="6519446"/>
              <a:ext cx="638628" cy="338554"/>
            </a:xfrm>
            <a:prstGeom prst="rect">
              <a:avLst/>
            </a:prstGeom>
            <a:noFill/>
          </p:spPr>
          <p:txBody>
            <a:bodyPr wrap="square" rtlCol="0">
              <a:spAutoFit/>
            </a:bodyPr>
            <a:lstStyle/>
            <a:p>
              <a:pPr algn="ctr"/>
              <a:r>
                <a:rPr lang="en-US" altLang="zh-CN" sz="1600" dirty="0" smtClean="0">
                  <a:solidFill>
                    <a:schemeClr val="bg1"/>
                  </a:solidFill>
                  <a:latin typeface="微软雅黑" panose="020B0503020204020204" pitchFamily="34" charset="-122"/>
                  <a:ea typeface="微软雅黑" panose="020B0503020204020204" pitchFamily="34" charset="-122"/>
                </a:rPr>
                <a:t>10</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sp>
        <p:nvSpPr>
          <p:cNvPr id="15" name="文本框 29"/>
          <p:cNvSpPr txBox="1"/>
          <p:nvPr/>
        </p:nvSpPr>
        <p:spPr>
          <a:xfrm>
            <a:off x="611187" y="1384818"/>
            <a:ext cx="5775545"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285750" indent="-285750">
              <a:lnSpc>
                <a:spcPts val="2200"/>
              </a:lnSpc>
              <a:buFont typeface="Wingdings" panose="05000000000000000000" pitchFamily="2" charset="2"/>
              <a:buChar char="Ø"/>
            </a:pPr>
            <a:r>
              <a:rPr lang="zh-CN" altLang="en-US" dirty="0" smtClean="0">
                <a:solidFill>
                  <a:srgbClr val="002060"/>
                </a:solidFill>
              </a:rPr>
              <a:t>所采集的信号波形</a:t>
            </a:r>
            <a:endParaRPr lang="en-US" altLang="zh-CN" dirty="0" smtClean="0">
              <a:solidFill>
                <a:srgbClr val="002060"/>
              </a:solidFill>
            </a:endParaRPr>
          </a:p>
        </p:txBody>
      </p:sp>
      <p:sp>
        <p:nvSpPr>
          <p:cNvPr id="25" name="文本框 29"/>
          <p:cNvSpPr txBox="1"/>
          <p:nvPr/>
        </p:nvSpPr>
        <p:spPr>
          <a:xfrm>
            <a:off x="611187" y="1843903"/>
            <a:ext cx="3380242"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dirty="0" smtClean="0">
                <a:solidFill>
                  <a:schemeClr val="accent1">
                    <a:lumMod val="50000"/>
                  </a:schemeClr>
                </a:solidFill>
              </a:rPr>
              <a:t>裂纹扩展信号波形</a:t>
            </a:r>
            <a:endParaRPr lang="en-US" altLang="zh-CN" dirty="0" smtClean="0">
              <a:solidFill>
                <a:schemeClr val="accent1">
                  <a:lumMod val="50000"/>
                </a:schemeClr>
              </a:solidFill>
            </a:endParaRPr>
          </a:p>
        </p:txBody>
      </p:sp>
      <p:pic>
        <p:nvPicPr>
          <p:cNvPr id="16" name="图片 15"/>
          <p:cNvPicPr/>
          <p:nvPr/>
        </p:nvPicPr>
        <p:blipFill>
          <a:blip r:embed="rId2">
            <a:extLst>
              <a:ext uri="{28A0092B-C50C-407E-A947-70E740481C1C}">
                <a14:useLocalDpi xmlns:a14="http://schemas.microsoft.com/office/drawing/2010/main" val="0"/>
              </a:ext>
            </a:extLst>
          </a:blip>
          <a:stretch>
            <a:fillRect/>
          </a:stretch>
        </p:blipFill>
        <p:spPr>
          <a:xfrm>
            <a:off x="809317" y="2846438"/>
            <a:ext cx="3314845" cy="1947545"/>
          </a:xfrm>
          <a:prstGeom prst="rect">
            <a:avLst/>
          </a:prstGeom>
        </p:spPr>
      </p:pic>
      <p:pic>
        <p:nvPicPr>
          <p:cNvPr id="26" name="图片 25"/>
          <p:cNvPicPr/>
          <p:nvPr/>
        </p:nvPicPr>
        <p:blipFill>
          <a:blip r:embed="rId3">
            <a:extLst>
              <a:ext uri="{28A0092B-C50C-407E-A947-70E740481C1C}">
                <a14:useLocalDpi xmlns:a14="http://schemas.microsoft.com/office/drawing/2010/main" val="0"/>
              </a:ext>
            </a:extLst>
          </a:blip>
          <a:stretch>
            <a:fillRect/>
          </a:stretch>
        </p:blipFill>
        <p:spPr>
          <a:xfrm>
            <a:off x="4976194" y="2846438"/>
            <a:ext cx="3341268" cy="1966541"/>
          </a:xfrm>
          <a:prstGeom prst="rect">
            <a:avLst/>
          </a:prstGeom>
        </p:spPr>
      </p:pic>
      <p:sp>
        <p:nvSpPr>
          <p:cNvPr id="27" name="文本框 29"/>
          <p:cNvSpPr txBox="1"/>
          <p:nvPr/>
        </p:nvSpPr>
        <p:spPr>
          <a:xfrm>
            <a:off x="1932596" y="4812979"/>
            <a:ext cx="2427541"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sz="1600" dirty="0" smtClean="0">
                <a:solidFill>
                  <a:srgbClr val="002060"/>
                </a:solidFill>
              </a:rPr>
              <a:t>距传感器</a:t>
            </a:r>
            <a:r>
              <a:rPr lang="en-US" altLang="zh-CN" sz="1600" dirty="0" smtClean="0">
                <a:solidFill>
                  <a:srgbClr val="002060"/>
                </a:solidFill>
              </a:rPr>
              <a:t>2m</a:t>
            </a:r>
            <a:endParaRPr lang="en-US" altLang="zh-CN" sz="1600" dirty="0" smtClean="0">
              <a:solidFill>
                <a:srgbClr val="002060"/>
              </a:solidFill>
            </a:endParaRPr>
          </a:p>
        </p:txBody>
      </p:sp>
      <p:sp>
        <p:nvSpPr>
          <p:cNvPr id="28" name="文本框 29"/>
          <p:cNvSpPr txBox="1"/>
          <p:nvPr/>
        </p:nvSpPr>
        <p:spPr>
          <a:xfrm>
            <a:off x="6173630" y="4813485"/>
            <a:ext cx="2427541" cy="352789"/>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sz="1600" dirty="0" smtClean="0">
                <a:solidFill>
                  <a:srgbClr val="002060"/>
                </a:solidFill>
              </a:rPr>
              <a:t>距传感器</a:t>
            </a:r>
            <a:r>
              <a:rPr lang="en-US" altLang="zh-CN" sz="1600" dirty="0">
                <a:solidFill>
                  <a:srgbClr val="002060"/>
                </a:solidFill>
              </a:rPr>
              <a:t>4</a:t>
            </a:r>
            <a:r>
              <a:rPr lang="en-US" altLang="zh-CN" sz="1600" dirty="0" smtClean="0">
                <a:solidFill>
                  <a:srgbClr val="002060"/>
                </a:solidFill>
              </a:rPr>
              <a:t>m</a:t>
            </a:r>
            <a:endParaRPr lang="en-US" altLang="zh-CN" sz="1600" dirty="0" smtClean="0">
              <a:solidFill>
                <a:srgbClr val="002060"/>
              </a:solidFill>
            </a:endParaRPr>
          </a:p>
        </p:txBody>
      </p:sp>
    </p:spTree>
    <p:extLst>
      <p:ext uri="{BB962C8B-B14F-4D97-AF65-F5344CB8AC3E}">
        <p14:creationId xmlns:p14="http://schemas.microsoft.com/office/powerpoint/2010/main" val="1556776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ppt_x"/>
                                          </p:val>
                                        </p:tav>
                                        <p:tav tm="100000">
                                          <p:val>
                                            <p:strVal val="#ppt_x"/>
                                          </p:val>
                                        </p:tav>
                                      </p:tavLst>
                                    </p:anim>
                                    <p:anim calcmode="lin" valueType="num">
                                      <p:cBhvr additive="base">
                                        <p:cTn id="1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611187" y="261275"/>
            <a:ext cx="666069" cy="664458"/>
            <a:chOff x="611187" y="261275"/>
            <a:chExt cx="666069" cy="664458"/>
          </a:xfrm>
        </p:grpSpPr>
        <p:sp>
          <p:nvSpPr>
            <p:cNvPr id="9" name="矩形 8"/>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419575" y="362672"/>
            <a:ext cx="7113238" cy="461665"/>
          </a:xfrm>
          <a:prstGeom prst="rect">
            <a:avLst/>
          </a:prstGeom>
          <a:noFill/>
        </p:spPr>
        <p:txBody>
          <a:bodyPr wrap="square" rtlCol="0">
            <a:spAutoFit/>
          </a:bodyPr>
          <a:lstStyle/>
          <a:p>
            <a:r>
              <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rPr>
              <a:t>4</a:t>
            </a:r>
            <a:r>
              <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实验结果</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32" name="组合 31"/>
          <p:cNvGrpSpPr/>
          <p:nvPr/>
        </p:nvGrpSpPr>
        <p:grpSpPr>
          <a:xfrm>
            <a:off x="8606970" y="6519446"/>
            <a:ext cx="638628" cy="338554"/>
            <a:chOff x="8663567" y="6519446"/>
            <a:chExt cx="638628" cy="338554"/>
          </a:xfrm>
        </p:grpSpPr>
        <p:sp>
          <p:nvSpPr>
            <p:cNvPr id="33" name="矩形 32"/>
            <p:cNvSpPr/>
            <p:nvPr/>
          </p:nvSpPr>
          <p:spPr>
            <a:xfrm>
              <a:off x="8766881" y="6519446"/>
              <a:ext cx="432000" cy="3385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20"/>
            <p:cNvSpPr txBox="1"/>
            <p:nvPr/>
          </p:nvSpPr>
          <p:spPr>
            <a:xfrm>
              <a:off x="8663567" y="6519446"/>
              <a:ext cx="638628" cy="338554"/>
            </a:xfrm>
            <a:prstGeom prst="rect">
              <a:avLst/>
            </a:prstGeom>
            <a:noFill/>
          </p:spPr>
          <p:txBody>
            <a:bodyPr wrap="square" rtlCol="0">
              <a:spAutoFit/>
            </a:bodyPr>
            <a:lstStyle/>
            <a:p>
              <a:pPr algn="ctr"/>
              <a:r>
                <a:rPr lang="en-US" altLang="zh-CN" sz="1600" dirty="0" smtClean="0">
                  <a:solidFill>
                    <a:schemeClr val="bg1"/>
                  </a:solidFill>
                  <a:latin typeface="微软雅黑" panose="020B0503020204020204" pitchFamily="34" charset="-122"/>
                  <a:ea typeface="微软雅黑" panose="020B0503020204020204" pitchFamily="34" charset="-122"/>
                </a:rPr>
                <a:t>10</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sp>
        <p:nvSpPr>
          <p:cNvPr id="15" name="文本框 29"/>
          <p:cNvSpPr txBox="1"/>
          <p:nvPr/>
        </p:nvSpPr>
        <p:spPr>
          <a:xfrm>
            <a:off x="611187" y="1384818"/>
            <a:ext cx="5775545"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285750" indent="-285750">
              <a:lnSpc>
                <a:spcPts val="2200"/>
              </a:lnSpc>
              <a:buFont typeface="Wingdings" panose="05000000000000000000" pitchFamily="2" charset="2"/>
              <a:buChar char="Ø"/>
            </a:pPr>
            <a:r>
              <a:rPr lang="zh-CN" altLang="en-US" dirty="0" smtClean="0">
                <a:solidFill>
                  <a:srgbClr val="002060"/>
                </a:solidFill>
              </a:rPr>
              <a:t>断丝识别结果</a:t>
            </a:r>
            <a:endParaRPr lang="en-US" altLang="zh-CN" dirty="0" smtClean="0">
              <a:solidFill>
                <a:srgbClr val="002060"/>
              </a:solidFill>
            </a:endParaRPr>
          </a:p>
        </p:txBody>
      </p:sp>
      <p:sp>
        <p:nvSpPr>
          <p:cNvPr id="25" name="文本框 29"/>
          <p:cNvSpPr txBox="1"/>
          <p:nvPr/>
        </p:nvSpPr>
        <p:spPr>
          <a:xfrm>
            <a:off x="611187" y="1843903"/>
            <a:ext cx="3380242" cy="656590"/>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zh-CN" dirty="0" smtClean="0">
                <a:solidFill>
                  <a:srgbClr val="002060"/>
                </a:solidFill>
              </a:rPr>
              <a:t>判定</a:t>
            </a:r>
            <a:r>
              <a:rPr lang="zh-CN" altLang="zh-CN" dirty="0">
                <a:solidFill>
                  <a:srgbClr val="002060"/>
                </a:solidFill>
              </a:rPr>
              <a:t>阈值</a:t>
            </a:r>
            <a:r>
              <a:rPr lang="en-US" altLang="zh-CN" i="1" dirty="0" err="1">
                <a:solidFill>
                  <a:srgbClr val="002060"/>
                </a:solidFill>
                <a:latin typeface="Times New Roman" panose="02020603050405020304" pitchFamily="18" charset="0"/>
                <a:cs typeface="Times New Roman" panose="02020603050405020304" pitchFamily="18" charset="0"/>
              </a:rPr>
              <a:t>d</a:t>
            </a:r>
            <a:r>
              <a:rPr lang="en-US" altLang="zh-CN" i="1" baseline="-25000" dirty="0" err="1">
                <a:solidFill>
                  <a:srgbClr val="002060"/>
                </a:solidFill>
                <a:latin typeface="Times New Roman" panose="02020603050405020304" pitchFamily="18" charset="0"/>
                <a:cs typeface="Times New Roman" panose="02020603050405020304" pitchFamily="18" charset="0"/>
              </a:rPr>
              <a:t>TH</a:t>
            </a:r>
            <a:r>
              <a:rPr lang="zh-CN" altLang="zh-CN" dirty="0">
                <a:solidFill>
                  <a:srgbClr val="002060"/>
                </a:solidFill>
              </a:rPr>
              <a:t>的大小</a:t>
            </a:r>
            <a:r>
              <a:rPr lang="zh-CN" altLang="zh-CN" dirty="0" smtClean="0">
                <a:solidFill>
                  <a:srgbClr val="002060"/>
                </a:solidFill>
              </a:rPr>
              <a:t>为</a:t>
            </a:r>
            <a:r>
              <a:rPr lang="en-US" altLang="zh-CN" dirty="0" smtClean="0">
                <a:solidFill>
                  <a:srgbClr val="002060"/>
                </a:solidFill>
              </a:rPr>
              <a:t>4.26</a:t>
            </a:r>
            <a:endParaRPr lang="en-US" altLang="zh-CN" dirty="0">
              <a:solidFill>
                <a:srgbClr val="002060"/>
              </a:solidFill>
            </a:endParaRPr>
          </a:p>
          <a:p>
            <a:pPr>
              <a:lnSpc>
                <a:spcPts val="2200"/>
              </a:lnSpc>
            </a:pPr>
            <a:endParaRPr lang="en-US" altLang="zh-CN" dirty="0" smtClean="0">
              <a:solidFill>
                <a:schemeClr val="accent1">
                  <a:lumMod val="50000"/>
                </a:schemeClr>
              </a:solidFill>
            </a:endParaRPr>
          </a:p>
        </p:txBody>
      </p:sp>
      <p:graphicFrame>
        <p:nvGraphicFramePr>
          <p:cNvPr id="4" name="表格 3"/>
          <p:cNvGraphicFramePr>
            <a:graphicFrameLocks noGrp="1"/>
          </p:cNvGraphicFramePr>
          <p:nvPr>
            <p:extLst>
              <p:ext uri="{D42A27DB-BD31-4B8C-83A1-F6EECF244321}">
                <p14:modId xmlns:p14="http://schemas.microsoft.com/office/powerpoint/2010/main" val="1785268675"/>
              </p:ext>
            </p:extLst>
          </p:nvPr>
        </p:nvGraphicFramePr>
        <p:xfrm>
          <a:off x="1150112" y="2816942"/>
          <a:ext cx="6740276" cy="2260928"/>
        </p:xfrm>
        <a:graphic>
          <a:graphicData uri="http://schemas.openxmlformats.org/drawingml/2006/table">
            <a:tbl>
              <a:tblPr firstRow="1" bandRow="1">
                <a:tableStyleId>{5C22544A-7EE6-4342-B048-85BDC9FD1C3A}</a:tableStyleId>
              </a:tblPr>
              <a:tblGrid>
                <a:gridCol w="1685069">
                  <a:extLst>
                    <a:ext uri="{9D8B030D-6E8A-4147-A177-3AD203B41FA5}">
                      <a16:colId xmlns:a16="http://schemas.microsoft.com/office/drawing/2014/main" val="2129974941"/>
                    </a:ext>
                  </a:extLst>
                </a:gridCol>
                <a:gridCol w="1685069">
                  <a:extLst>
                    <a:ext uri="{9D8B030D-6E8A-4147-A177-3AD203B41FA5}">
                      <a16:colId xmlns:a16="http://schemas.microsoft.com/office/drawing/2014/main" val="1539402047"/>
                    </a:ext>
                  </a:extLst>
                </a:gridCol>
                <a:gridCol w="1685069">
                  <a:extLst>
                    <a:ext uri="{9D8B030D-6E8A-4147-A177-3AD203B41FA5}">
                      <a16:colId xmlns:a16="http://schemas.microsoft.com/office/drawing/2014/main" val="1992542000"/>
                    </a:ext>
                  </a:extLst>
                </a:gridCol>
                <a:gridCol w="1685069">
                  <a:extLst>
                    <a:ext uri="{9D8B030D-6E8A-4147-A177-3AD203B41FA5}">
                      <a16:colId xmlns:a16="http://schemas.microsoft.com/office/drawing/2014/main" val="3097292757"/>
                    </a:ext>
                  </a:extLst>
                </a:gridCol>
              </a:tblGrid>
              <a:tr h="565232">
                <a:tc>
                  <a:txBody>
                    <a:bodyPr/>
                    <a:lstStyle/>
                    <a:p>
                      <a:pPr algn="ctr">
                        <a:lnSpc>
                          <a:spcPts val="2200"/>
                        </a:lnSpc>
                        <a:spcAft>
                          <a:spcPts val="0"/>
                        </a:spcAft>
                      </a:pPr>
                      <a:r>
                        <a:rPr lang="zh-CN" sz="1800" kern="100" dirty="0">
                          <a:effectLst/>
                          <a:latin typeface="微软雅黑" panose="020B0503020204020204" pitchFamily="34" charset="-122"/>
                          <a:ea typeface="微软雅黑" panose="020B0503020204020204" pitchFamily="34" charset="-122"/>
                        </a:rPr>
                        <a:t>信号类型</a:t>
                      </a:r>
                    </a:p>
                  </a:txBody>
                  <a:tcPr marL="68580" marR="68580" marT="0" marB="0" anchor="ctr"/>
                </a:tc>
                <a:tc>
                  <a:txBody>
                    <a:bodyPr/>
                    <a:lstStyle/>
                    <a:p>
                      <a:pPr algn="ctr">
                        <a:lnSpc>
                          <a:spcPts val="2200"/>
                        </a:lnSpc>
                        <a:spcAft>
                          <a:spcPts val="0"/>
                        </a:spcAft>
                      </a:pPr>
                      <a:r>
                        <a:rPr lang="zh-CN" sz="1800" kern="100" dirty="0">
                          <a:effectLst/>
                          <a:latin typeface="微软雅黑" panose="020B0503020204020204" pitchFamily="34" charset="-122"/>
                          <a:ea typeface="微软雅黑" panose="020B0503020204020204" pitchFamily="34" charset="-122"/>
                        </a:rPr>
                        <a:t>数据总数</a:t>
                      </a:r>
                    </a:p>
                  </a:txBody>
                  <a:tcPr marL="68580" marR="68580" marT="0" marB="0" anchor="ctr"/>
                </a:tc>
                <a:tc>
                  <a:txBody>
                    <a:bodyPr/>
                    <a:lstStyle/>
                    <a:p>
                      <a:pPr algn="ctr">
                        <a:lnSpc>
                          <a:spcPts val="2200"/>
                        </a:lnSpc>
                        <a:spcAft>
                          <a:spcPts val="0"/>
                        </a:spcAft>
                      </a:pPr>
                      <a:r>
                        <a:rPr lang="zh-CN" sz="1800" kern="100">
                          <a:effectLst/>
                          <a:latin typeface="微软雅黑" panose="020B0503020204020204" pitchFamily="34" charset="-122"/>
                          <a:ea typeface="微软雅黑" panose="020B0503020204020204" pitchFamily="34" charset="-122"/>
                        </a:rPr>
                        <a:t>正确识别个数</a:t>
                      </a:r>
                    </a:p>
                  </a:txBody>
                  <a:tcPr marL="68580" marR="68580" marT="0" marB="0" anchor="ctr"/>
                </a:tc>
                <a:tc>
                  <a:txBody>
                    <a:bodyPr/>
                    <a:lstStyle/>
                    <a:p>
                      <a:pPr algn="ctr">
                        <a:lnSpc>
                          <a:spcPts val="2200"/>
                        </a:lnSpc>
                        <a:spcAft>
                          <a:spcPts val="0"/>
                        </a:spcAft>
                      </a:pPr>
                      <a:r>
                        <a:rPr lang="zh-CN" sz="1800" kern="100">
                          <a:effectLst/>
                          <a:latin typeface="微软雅黑" panose="020B0503020204020204" pitchFamily="34" charset="-122"/>
                          <a:ea typeface="微软雅黑" panose="020B0503020204020204" pitchFamily="34" charset="-122"/>
                        </a:rPr>
                        <a:t>识别率</a:t>
                      </a:r>
                    </a:p>
                  </a:txBody>
                  <a:tcPr marL="68580" marR="68580" marT="0" marB="0" anchor="ctr"/>
                </a:tc>
                <a:extLst>
                  <a:ext uri="{0D108BD9-81ED-4DB2-BD59-A6C34878D82A}">
                    <a16:rowId xmlns:a16="http://schemas.microsoft.com/office/drawing/2014/main" val="3423976209"/>
                  </a:ext>
                </a:extLst>
              </a:tr>
              <a:tr h="565232">
                <a:tc>
                  <a:txBody>
                    <a:bodyPr/>
                    <a:lstStyle/>
                    <a:p>
                      <a:pPr algn="ctr">
                        <a:lnSpc>
                          <a:spcPts val="2200"/>
                        </a:lnSpc>
                        <a:spcAft>
                          <a:spcPts val="0"/>
                        </a:spcAft>
                      </a:pPr>
                      <a:r>
                        <a:rPr lang="zh-CN" sz="1800" kern="100">
                          <a:effectLst/>
                          <a:latin typeface="微软雅黑" panose="020B0503020204020204" pitchFamily="34" charset="-122"/>
                          <a:ea typeface="微软雅黑" panose="020B0503020204020204" pitchFamily="34" charset="-122"/>
                        </a:rPr>
                        <a:t>摩擦测试集</a:t>
                      </a:r>
                    </a:p>
                  </a:txBody>
                  <a:tcPr marL="68580" marR="68580" marT="0" marB="0" anchor="ctr"/>
                </a:tc>
                <a:tc>
                  <a:txBody>
                    <a:bodyPr/>
                    <a:lstStyle/>
                    <a:p>
                      <a:pPr algn="ctr">
                        <a:lnSpc>
                          <a:spcPts val="2200"/>
                        </a:lnSpc>
                        <a:spcAft>
                          <a:spcPts val="0"/>
                        </a:spcAft>
                      </a:pPr>
                      <a:r>
                        <a:rPr lang="en-US" sz="1800" kern="100" dirty="0">
                          <a:effectLst/>
                          <a:latin typeface="微软雅黑" panose="020B0503020204020204" pitchFamily="34" charset="-122"/>
                          <a:ea typeface="微软雅黑" panose="020B0503020204020204" pitchFamily="34" charset="-122"/>
                        </a:rPr>
                        <a:t>780</a:t>
                      </a:r>
                      <a:endParaRPr lang="zh-CN" sz="18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ts val="2200"/>
                        </a:lnSpc>
                        <a:spcAft>
                          <a:spcPts val="0"/>
                        </a:spcAft>
                      </a:pPr>
                      <a:r>
                        <a:rPr lang="en-US" sz="1800" kern="100" dirty="0">
                          <a:effectLst/>
                          <a:latin typeface="微软雅黑" panose="020B0503020204020204" pitchFamily="34" charset="-122"/>
                          <a:ea typeface="微软雅黑" panose="020B0503020204020204" pitchFamily="34" charset="-122"/>
                        </a:rPr>
                        <a:t>749</a:t>
                      </a:r>
                      <a:endParaRPr lang="zh-CN" sz="18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ts val="2200"/>
                        </a:lnSpc>
                        <a:spcAft>
                          <a:spcPts val="0"/>
                        </a:spcAft>
                      </a:pPr>
                      <a:r>
                        <a:rPr lang="en-US" sz="1800" kern="100">
                          <a:effectLst/>
                          <a:latin typeface="微软雅黑" panose="020B0503020204020204" pitchFamily="34" charset="-122"/>
                          <a:ea typeface="微软雅黑" panose="020B0503020204020204" pitchFamily="34" charset="-122"/>
                        </a:rPr>
                        <a:t>96.03%</a:t>
                      </a:r>
                      <a:endParaRPr lang="zh-CN" sz="1800" kern="10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3435761436"/>
                  </a:ext>
                </a:extLst>
              </a:tr>
              <a:tr h="565232">
                <a:tc>
                  <a:txBody>
                    <a:bodyPr/>
                    <a:lstStyle/>
                    <a:p>
                      <a:pPr algn="ctr">
                        <a:lnSpc>
                          <a:spcPts val="2200"/>
                        </a:lnSpc>
                        <a:spcAft>
                          <a:spcPts val="0"/>
                        </a:spcAft>
                      </a:pPr>
                      <a:r>
                        <a:rPr lang="zh-CN" sz="1800" kern="100">
                          <a:effectLst/>
                          <a:latin typeface="微软雅黑" panose="020B0503020204020204" pitchFamily="34" charset="-122"/>
                          <a:ea typeface="微软雅黑" panose="020B0503020204020204" pitchFamily="34" charset="-122"/>
                        </a:rPr>
                        <a:t>裂纹扩展</a:t>
                      </a:r>
                    </a:p>
                  </a:txBody>
                  <a:tcPr marL="68580" marR="68580" marT="0" marB="0" anchor="ctr"/>
                </a:tc>
                <a:tc>
                  <a:txBody>
                    <a:bodyPr/>
                    <a:lstStyle/>
                    <a:p>
                      <a:pPr algn="ctr">
                        <a:lnSpc>
                          <a:spcPts val="2200"/>
                        </a:lnSpc>
                        <a:spcAft>
                          <a:spcPts val="0"/>
                        </a:spcAft>
                      </a:pPr>
                      <a:r>
                        <a:rPr lang="en-US" sz="1800" kern="100">
                          <a:effectLst/>
                          <a:latin typeface="微软雅黑" panose="020B0503020204020204" pitchFamily="34" charset="-122"/>
                          <a:ea typeface="微软雅黑" panose="020B0503020204020204" pitchFamily="34" charset="-122"/>
                        </a:rPr>
                        <a:t>38</a:t>
                      </a:r>
                      <a:endParaRPr lang="zh-CN" sz="18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ts val="2200"/>
                        </a:lnSpc>
                        <a:spcAft>
                          <a:spcPts val="0"/>
                        </a:spcAft>
                      </a:pPr>
                      <a:r>
                        <a:rPr lang="en-US" sz="1800" kern="100" dirty="0">
                          <a:effectLst/>
                          <a:latin typeface="微软雅黑" panose="020B0503020204020204" pitchFamily="34" charset="-122"/>
                          <a:ea typeface="微软雅黑" panose="020B0503020204020204" pitchFamily="34" charset="-122"/>
                        </a:rPr>
                        <a:t>32</a:t>
                      </a:r>
                      <a:endParaRPr lang="zh-CN" sz="18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ts val="2200"/>
                        </a:lnSpc>
                        <a:spcAft>
                          <a:spcPts val="0"/>
                        </a:spcAft>
                      </a:pPr>
                      <a:r>
                        <a:rPr lang="en-US" sz="1800" kern="100" dirty="0">
                          <a:effectLst/>
                          <a:latin typeface="微软雅黑" panose="020B0503020204020204" pitchFamily="34" charset="-122"/>
                          <a:ea typeface="微软雅黑" panose="020B0503020204020204" pitchFamily="34" charset="-122"/>
                        </a:rPr>
                        <a:t>84.21%</a:t>
                      </a:r>
                      <a:endParaRPr lang="zh-CN" sz="18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3474288453"/>
                  </a:ext>
                </a:extLst>
              </a:tr>
              <a:tr h="565232">
                <a:tc>
                  <a:txBody>
                    <a:bodyPr/>
                    <a:lstStyle/>
                    <a:p>
                      <a:pPr algn="ctr">
                        <a:lnSpc>
                          <a:spcPts val="2200"/>
                        </a:lnSpc>
                        <a:spcAft>
                          <a:spcPts val="0"/>
                        </a:spcAft>
                      </a:pPr>
                      <a:r>
                        <a:rPr lang="zh-CN" sz="1800" kern="100">
                          <a:effectLst/>
                          <a:latin typeface="微软雅黑" panose="020B0503020204020204" pitchFamily="34" charset="-122"/>
                          <a:ea typeface="微软雅黑" panose="020B0503020204020204" pitchFamily="34" charset="-122"/>
                        </a:rPr>
                        <a:t>断裂瞬间</a:t>
                      </a:r>
                    </a:p>
                  </a:txBody>
                  <a:tcPr marL="68580" marR="68580" marT="0" marB="0" anchor="ctr"/>
                </a:tc>
                <a:tc>
                  <a:txBody>
                    <a:bodyPr/>
                    <a:lstStyle/>
                    <a:p>
                      <a:pPr algn="ctr">
                        <a:lnSpc>
                          <a:spcPts val="2200"/>
                        </a:lnSpc>
                        <a:spcAft>
                          <a:spcPts val="0"/>
                        </a:spcAft>
                      </a:pPr>
                      <a:r>
                        <a:rPr lang="en-US" sz="1800" kern="100">
                          <a:effectLst/>
                          <a:latin typeface="微软雅黑" panose="020B0503020204020204" pitchFamily="34" charset="-122"/>
                          <a:ea typeface="微软雅黑" panose="020B0503020204020204" pitchFamily="34" charset="-122"/>
                        </a:rPr>
                        <a:t>10</a:t>
                      </a:r>
                      <a:endParaRPr lang="zh-CN" sz="18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ts val="2200"/>
                        </a:lnSpc>
                        <a:spcAft>
                          <a:spcPts val="0"/>
                        </a:spcAft>
                      </a:pPr>
                      <a:r>
                        <a:rPr lang="en-US" sz="1800" kern="100" dirty="0">
                          <a:effectLst/>
                          <a:latin typeface="微软雅黑" panose="020B0503020204020204" pitchFamily="34" charset="-122"/>
                          <a:ea typeface="微软雅黑" panose="020B0503020204020204" pitchFamily="34" charset="-122"/>
                        </a:rPr>
                        <a:t>10</a:t>
                      </a:r>
                      <a:endParaRPr lang="zh-CN" sz="18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ts val="2200"/>
                        </a:lnSpc>
                        <a:spcAft>
                          <a:spcPts val="0"/>
                        </a:spcAft>
                      </a:pPr>
                      <a:r>
                        <a:rPr lang="en-US" sz="1800" kern="100" dirty="0">
                          <a:effectLst/>
                          <a:latin typeface="微软雅黑" panose="020B0503020204020204" pitchFamily="34" charset="-122"/>
                          <a:ea typeface="微软雅黑" panose="020B0503020204020204" pitchFamily="34" charset="-122"/>
                        </a:rPr>
                        <a:t>100%</a:t>
                      </a:r>
                      <a:endParaRPr lang="zh-CN" sz="18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3887466747"/>
                  </a:ext>
                </a:extLst>
              </a:tr>
            </a:tbl>
          </a:graphicData>
        </a:graphic>
      </p:graphicFrame>
    </p:spTree>
    <p:extLst>
      <p:ext uri="{BB962C8B-B14F-4D97-AF65-F5344CB8AC3E}">
        <p14:creationId xmlns:p14="http://schemas.microsoft.com/office/powerpoint/2010/main" val="34864131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611187" y="261275"/>
            <a:ext cx="666069" cy="664458"/>
            <a:chOff x="611187" y="261275"/>
            <a:chExt cx="666069" cy="664458"/>
          </a:xfrm>
        </p:grpSpPr>
        <p:sp>
          <p:nvSpPr>
            <p:cNvPr id="9" name="矩形 8"/>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419575" y="362672"/>
            <a:ext cx="7113238" cy="461665"/>
          </a:xfrm>
          <a:prstGeom prst="rect">
            <a:avLst/>
          </a:prstGeom>
          <a:noFill/>
        </p:spPr>
        <p:txBody>
          <a:bodyPr wrap="square" rtlCol="0">
            <a:spAutoFit/>
          </a:bodyPr>
          <a:lstStyle/>
          <a:p>
            <a:r>
              <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rPr>
              <a:t>1.</a:t>
            </a: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研究背景</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8606970" y="6519446"/>
            <a:ext cx="638628" cy="338554"/>
            <a:chOff x="8663567" y="6519446"/>
            <a:chExt cx="638628" cy="338554"/>
          </a:xfrm>
        </p:grpSpPr>
        <p:sp>
          <p:nvSpPr>
            <p:cNvPr id="21" name="矩形 20"/>
            <p:cNvSpPr/>
            <p:nvPr/>
          </p:nvSpPr>
          <p:spPr>
            <a:xfrm>
              <a:off x="8766881" y="6519446"/>
              <a:ext cx="432000" cy="3385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8663567" y="6519446"/>
              <a:ext cx="638628" cy="338554"/>
            </a:xfrm>
            <a:prstGeom prst="rect">
              <a:avLst/>
            </a:prstGeom>
            <a:noFill/>
          </p:spPr>
          <p:txBody>
            <a:bodyPr wrap="square" rtlCol="0">
              <a:spAutoFit/>
            </a:bodyPr>
            <a:lstStyle/>
            <a:p>
              <a:pPr algn="ctr"/>
              <a:r>
                <a:rPr lang="en-US" altLang="zh-CN" sz="1600" dirty="0" smtClean="0">
                  <a:solidFill>
                    <a:schemeClr val="bg1"/>
                  </a:solidFill>
                  <a:latin typeface="微软雅黑" panose="020B0503020204020204" pitchFamily="34" charset="-122"/>
                  <a:ea typeface="微软雅黑" panose="020B0503020204020204" pitchFamily="34" charset="-122"/>
                </a:rPr>
                <a:t>04</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sp>
        <p:nvSpPr>
          <p:cNvPr id="10" name="文本框 29"/>
          <p:cNvSpPr txBox="1"/>
          <p:nvPr/>
        </p:nvSpPr>
        <p:spPr>
          <a:xfrm>
            <a:off x="611187" y="1307118"/>
            <a:ext cx="7897742" cy="656590"/>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285750" indent="-285750">
              <a:lnSpc>
                <a:spcPts val="2200"/>
              </a:lnSpc>
              <a:buFont typeface="Wingdings" panose="05000000000000000000" pitchFamily="2" charset="2"/>
              <a:buChar char="Ø"/>
            </a:pPr>
            <a:r>
              <a:rPr lang="zh-CN" altLang="en-US" dirty="0" smtClean="0">
                <a:solidFill>
                  <a:srgbClr val="002060"/>
                </a:solidFill>
              </a:rPr>
              <a:t>斜拉桥</a:t>
            </a:r>
            <a:r>
              <a:rPr lang="zh-CN" altLang="en-US" dirty="0">
                <a:solidFill>
                  <a:srgbClr val="002060"/>
                </a:solidFill>
              </a:rPr>
              <a:t>具有跨越能力大，桥下净空大，梁身高度小，施工方便</a:t>
            </a:r>
            <a:r>
              <a:rPr lang="zh-CN" altLang="en-US" dirty="0" smtClean="0">
                <a:solidFill>
                  <a:srgbClr val="002060"/>
                </a:solidFill>
              </a:rPr>
              <a:t>、桥型美观等优点，在</a:t>
            </a:r>
            <a:r>
              <a:rPr lang="zh-CN" altLang="en-US" dirty="0">
                <a:solidFill>
                  <a:srgbClr val="002060"/>
                </a:solidFill>
              </a:rPr>
              <a:t>需要跨江、跨海、跨峡谷</a:t>
            </a:r>
            <a:r>
              <a:rPr lang="zh-CN" altLang="en-US" dirty="0" smtClean="0">
                <a:solidFill>
                  <a:srgbClr val="002060"/>
                </a:solidFill>
              </a:rPr>
              <a:t>等场合下，其身影随处可见。</a:t>
            </a:r>
            <a:endParaRPr lang="en-US" altLang="zh-CN" dirty="0" smtClean="0">
              <a:solidFill>
                <a:srgbClr val="002060"/>
              </a:solidFill>
            </a:endParaRPr>
          </a:p>
        </p:txBody>
      </p:sp>
      <p:pic>
        <p:nvPicPr>
          <p:cNvPr id="12" name="图片 11"/>
          <p:cNvPicPr/>
          <p:nvPr/>
        </p:nvPicPr>
        <p:blipFill>
          <a:blip r:embed="rId2">
            <a:extLst>
              <a:ext uri="{28A0092B-C50C-407E-A947-70E740481C1C}">
                <a14:useLocalDpi xmlns:a14="http://schemas.microsoft.com/office/drawing/2010/main" val="0"/>
              </a:ext>
            </a:extLst>
          </a:blip>
          <a:stretch>
            <a:fillRect/>
          </a:stretch>
        </p:blipFill>
        <p:spPr>
          <a:xfrm>
            <a:off x="697772" y="2329514"/>
            <a:ext cx="2594071" cy="3115079"/>
          </a:xfrm>
          <a:prstGeom prst="rect">
            <a:avLst/>
          </a:prstGeom>
        </p:spPr>
      </p:pic>
      <p:pic>
        <p:nvPicPr>
          <p:cNvPr id="13" name="图片 12"/>
          <p:cNvPicPr/>
          <p:nvPr/>
        </p:nvPicPr>
        <p:blipFill>
          <a:blip r:embed="rId3">
            <a:extLst>
              <a:ext uri="{28A0092B-C50C-407E-A947-70E740481C1C}">
                <a14:useLocalDpi xmlns:a14="http://schemas.microsoft.com/office/drawing/2010/main" val="0"/>
              </a:ext>
            </a:extLst>
          </a:blip>
          <a:stretch>
            <a:fillRect/>
          </a:stretch>
        </p:blipFill>
        <p:spPr>
          <a:xfrm>
            <a:off x="3291843" y="2329514"/>
            <a:ext cx="2619664" cy="3115079"/>
          </a:xfrm>
          <a:prstGeom prst="rect">
            <a:avLst/>
          </a:prstGeom>
        </p:spPr>
      </p:pic>
      <p:pic>
        <p:nvPicPr>
          <p:cNvPr id="14" name="图片 13"/>
          <p:cNvPicPr/>
          <p:nvPr/>
        </p:nvPicPr>
        <p:blipFill>
          <a:blip r:embed="rId4">
            <a:extLst>
              <a:ext uri="{28A0092B-C50C-407E-A947-70E740481C1C}">
                <a14:useLocalDpi xmlns:a14="http://schemas.microsoft.com/office/drawing/2010/main" val="0"/>
              </a:ext>
            </a:extLst>
          </a:blip>
          <a:stretch>
            <a:fillRect/>
          </a:stretch>
        </p:blipFill>
        <p:spPr>
          <a:xfrm>
            <a:off x="5911506" y="2329513"/>
            <a:ext cx="2597423" cy="3115079"/>
          </a:xfrm>
          <a:prstGeom prst="rect">
            <a:avLst/>
          </a:prstGeom>
        </p:spPr>
      </p:pic>
      <p:sp>
        <p:nvSpPr>
          <p:cNvPr id="15" name="文本框 29"/>
          <p:cNvSpPr txBox="1"/>
          <p:nvPr/>
        </p:nvSpPr>
        <p:spPr>
          <a:xfrm>
            <a:off x="1150112" y="5638748"/>
            <a:ext cx="1882088" cy="35888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dirty="0" smtClean="0">
                <a:solidFill>
                  <a:srgbClr val="002060"/>
                </a:solidFill>
              </a:rPr>
              <a:t>荆岳长江大桥</a:t>
            </a:r>
            <a:endParaRPr lang="en-US" altLang="zh-CN" dirty="0" smtClean="0">
              <a:solidFill>
                <a:srgbClr val="002060"/>
              </a:solidFill>
            </a:endParaRPr>
          </a:p>
        </p:txBody>
      </p:sp>
      <p:sp>
        <p:nvSpPr>
          <p:cNvPr id="16" name="文本框 29"/>
          <p:cNvSpPr txBox="1"/>
          <p:nvPr/>
        </p:nvSpPr>
        <p:spPr>
          <a:xfrm>
            <a:off x="3768824" y="5638748"/>
            <a:ext cx="1882088"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dirty="0" smtClean="0">
                <a:solidFill>
                  <a:srgbClr val="002060"/>
                </a:solidFill>
              </a:rPr>
              <a:t>港珠澳跨海大桥</a:t>
            </a:r>
            <a:endParaRPr lang="en-US" altLang="zh-CN" dirty="0" smtClean="0">
              <a:solidFill>
                <a:srgbClr val="002060"/>
              </a:solidFill>
            </a:endParaRPr>
          </a:p>
        </p:txBody>
      </p:sp>
      <p:sp>
        <p:nvSpPr>
          <p:cNvPr id="23" name="文本框 29"/>
          <p:cNvSpPr txBox="1"/>
          <p:nvPr/>
        </p:nvSpPr>
        <p:spPr>
          <a:xfrm>
            <a:off x="6581697" y="5630956"/>
            <a:ext cx="1425855"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dirty="0" smtClean="0">
                <a:solidFill>
                  <a:srgbClr val="002060"/>
                </a:solidFill>
              </a:rPr>
              <a:t>武陵山大桥</a:t>
            </a:r>
            <a:endParaRPr lang="en-US" altLang="zh-CN" dirty="0" smtClean="0">
              <a:solidFill>
                <a:srgbClr val="002060"/>
              </a:solidFill>
            </a:endParaRPr>
          </a:p>
        </p:txBody>
      </p:sp>
    </p:spTree>
    <p:extLst>
      <p:ext uri="{BB962C8B-B14F-4D97-AF65-F5344CB8AC3E}">
        <p14:creationId xmlns:p14="http://schemas.microsoft.com/office/powerpoint/2010/main" val="212649926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611187" y="261275"/>
            <a:ext cx="666069" cy="664458"/>
            <a:chOff x="611187" y="261275"/>
            <a:chExt cx="666069" cy="664458"/>
          </a:xfrm>
        </p:grpSpPr>
        <p:sp>
          <p:nvSpPr>
            <p:cNvPr id="9" name="矩形 8"/>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419575" y="362672"/>
            <a:ext cx="7113238" cy="461665"/>
          </a:xfrm>
          <a:prstGeom prst="rect">
            <a:avLst/>
          </a:prstGeom>
          <a:noFill/>
        </p:spPr>
        <p:txBody>
          <a:bodyPr wrap="square" rtlCol="0">
            <a:spAutoFit/>
          </a:bodyPr>
          <a:lstStyle/>
          <a:p>
            <a:r>
              <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rPr>
              <a:t>4</a:t>
            </a:r>
            <a:r>
              <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实验结果</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32" name="组合 31"/>
          <p:cNvGrpSpPr/>
          <p:nvPr/>
        </p:nvGrpSpPr>
        <p:grpSpPr>
          <a:xfrm>
            <a:off x="8606970" y="6519446"/>
            <a:ext cx="638628" cy="338554"/>
            <a:chOff x="8663567" y="6519446"/>
            <a:chExt cx="638628" cy="338554"/>
          </a:xfrm>
        </p:grpSpPr>
        <p:sp>
          <p:nvSpPr>
            <p:cNvPr id="33" name="矩形 32"/>
            <p:cNvSpPr/>
            <p:nvPr/>
          </p:nvSpPr>
          <p:spPr>
            <a:xfrm>
              <a:off x="8766881" y="6519446"/>
              <a:ext cx="432000" cy="3385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20"/>
            <p:cNvSpPr txBox="1"/>
            <p:nvPr/>
          </p:nvSpPr>
          <p:spPr>
            <a:xfrm>
              <a:off x="8663567" y="6519446"/>
              <a:ext cx="638628" cy="338554"/>
            </a:xfrm>
            <a:prstGeom prst="rect">
              <a:avLst/>
            </a:prstGeom>
            <a:noFill/>
          </p:spPr>
          <p:txBody>
            <a:bodyPr wrap="square" rtlCol="0">
              <a:spAutoFit/>
            </a:bodyPr>
            <a:lstStyle/>
            <a:p>
              <a:pPr algn="ctr"/>
              <a:r>
                <a:rPr lang="en-US" altLang="zh-CN" sz="1600" dirty="0" smtClean="0">
                  <a:solidFill>
                    <a:schemeClr val="bg1"/>
                  </a:solidFill>
                  <a:latin typeface="微软雅黑" panose="020B0503020204020204" pitchFamily="34" charset="-122"/>
                  <a:ea typeface="微软雅黑" panose="020B0503020204020204" pitchFamily="34" charset="-122"/>
                </a:rPr>
                <a:t>10</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sp>
        <p:nvSpPr>
          <p:cNvPr id="15" name="文本框 29"/>
          <p:cNvSpPr txBox="1"/>
          <p:nvPr/>
        </p:nvSpPr>
        <p:spPr>
          <a:xfrm>
            <a:off x="611187" y="1384818"/>
            <a:ext cx="5775545" cy="35888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285750" indent="-285750">
              <a:lnSpc>
                <a:spcPts val="2200"/>
              </a:lnSpc>
              <a:buFont typeface="Wingdings" panose="05000000000000000000" pitchFamily="2" charset="2"/>
              <a:buChar char="Ø"/>
            </a:pPr>
            <a:r>
              <a:rPr lang="zh-CN" altLang="en-US" dirty="0" smtClean="0">
                <a:solidFill>
                  <a:srgbClr val="002060"/>
                </a:solidFill>
              </a:rPr>
              <a:t>断丝定位结果</a:t>
            </a:r>
            <a:endParaRPr lang="en-US" altLang="zh-CN" dirty="0" smtClean="0">
              <a:solidFill>
                <a:srgbClr val="002060"/>
              </a:solidFill>
            </a:endParaRPr>
          </a:p>
        </p:txBody>
      </p:sp>
      <p:sp>
        <p:nvSpPr>
          <p:cNvPr id="25" name="文本框 29"/>
          <p:cNvSpPr txBox="1"/>
          <p:nvPr/>
        </p:nvSpPr>
        <p:spPr>
          <a:xfrm>
            <a:off x="611187" y="1843903"/>
            <a:ext cx="3380242" cy="656590"/>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dirty="0" smtClean="0">
                <a:solidFill>
                  <a:srgbClr val="002060"/>
                </a:solidFill>
              </a:rPr>
              <a:t>使用模拟断铅信号</a:t>
            </a:r>
            <a:endParaRPr lang="en-US" altLang="zh-CN" dirty="0">
              <a:solidFill>
                <a:srgbClr val="002060"/>
              </a:solidFill>
            </a:endParaRPr>
          </a:p>
          <a:p>
            <a:pPr>
              <a:lnSpc>
                <a:spcPts val="2200"/>
              </a:lnSpc>
            </a:pPr>
            <a:endParaRPr lang="en-US" altLang="zh-CN" dirty="0" smtClean="0">
              <a:solidFill>
                <a:schemeClr val="accent1">
                  <a:lumMod val="50000"/>
                </a:schemeClr>
              </a:solidFill>
            </a:endParaRPr>
          </a:p>
        </p:txBody>
      </p:sp>
      <p:graphicFrame>
        <p:nvGraphicFramePr>
          <p:cNvPr id="2" name="表格 1"/>
          <p:cNvGraphicFramePr>
            <a:graphicFrameLocks noGrp="1"/>
          </p:cNvGraphicFramePr>
          <p:nvPr>
            <p:extLst>
              <p:ext uri="{D42A27DB-BD31-4B8C-83A1-F6EECF244321}">
                <p14:modId xmlns:p14="http://schemas.microsoft.com/office/powerpoint/2010/main" val="3936250953"/>
              </p:ext>
            </p:extLst>
          </p:nvPr>
        </p:nvGraphicFramePr>
        <p:xfrm>
          <a:off x="880649" y="2748181"/>
          <a:ext cx="7255556" cy="2856204"/>
        </p:xfrm>
        <a:graphic>
          <a:graphicData uri="http://schemas.openxmlformats.org/drawingml/2006/table">
            <a:tbl>
              <a:tblPr firstRow="1" bandRow="1">
                <a:tableStyleId>{5C22544A-7EE6-4342-B048-85BDC9FD1C3A}</a:tableStyleId>
              </a:tblPr>
              <a:tblGrid>
                <a:gridCol w="1813889">
                  <a:extLst>
                    <a:ext uri="{9D8B030D-6E8A-4147-A177-3AD203B41FA5}">
                      <a16:colId xmlns:a16="http://schemas.microsoft.com/office/drawing/2014/main" val="2970433844"/>
                    </a:ext>
                  </a:extLst>
                </a:gridCol>
                <a:gridCol w="1813889">
                  <a:extLst>
                    <a:ext uri="{9D8B030D-6E8A-4147-A177-3AD203B41FA5}">
                      <a16:colId xmlns:a16="http://schemas.microsoft.com/office/drawing/2014/main" val="2359136949"/>
                    </a:ext>
                  </a:extLst>
                </a:gridCol>
                <a:gridCol w="1813889">
                  <a:extLst>
                    <a:ext uri="{9D8B030D-6E8A-4147-A177-3AD203B41FA5}">
                      <a16:colId xmlns:a16="http://schemas.microsoft.com/office/drawing/2014/main" val="528665671"/>
                    </a:ext>
                  </a:extLst>
                </a:gridCol>
                <a:gridCol w="1813889">
                  <a:extLst>
                    <a:ext uri="{9D8B030D-6E8A-4147-A177-3AD203B41FA5}">
                      <a16:colId xmlns:a16="http://schemas.microsoft.com/office/drawing/2014/main" val="3334331782"/>
                    </a:ext>
                  </a:extLst>
                </a:gridCol>
              </a:tblGrid>
              <a:tr h="476034">
                <a:tc>
                  <a:txBody>
                    <a:bodyPr/>
                    <a:lstStyle/>
                    <a:p>
                      <a:pPr indent="127000" algn="ctr">
                        <a:lnSpc>
                          <a:spcPct val="142000"/>
                        </a:lnSpc>
                        <a:spcAft>
                          <a:spcPts val="0"/>
                        </a:spcAft>
                      </a:pPr>
                      <a:r>
                        <a:rPr lang="zh-CN" sz="1800" kern="100" dirty="0">
                          <a:effectLst/>
                          <a:latin typeface="微软雅黑" panose="020B0503020204020204" pitchFamily="34" charset="-122"/>
                          <a:ea typeface="微软雅黑" panose="020B0503020204020204" pitchFamily="34" charset="-122"/>
                        </a:rPr>
                        <a:t>传感器间距</a:t>
                      </a:r>
                    </a:p>
                  </a:txBody>
                  <a:tcPr marL="68580" marR="68580" marT="0" marB="0" anchor="ctr"/>
                </a:tc>
                <a:tc>
                  <a:txBody>
                    <a:bodyPr/>
                    <a:lstStyle/>
                    <a:p>
                      <a:pPr indent="127000" algn="ctr">
                        <a:lnSpc>
                          <a:spcPct val="142000"/>
                        </a:lnSpc>
                        <a:spcAft>
                          <a:spcPts val="0"/>
                        </a:spcAft>
                      </a:pPr>
                      <a:r>
                        <a:rPr lang="zh-CN" sz="1800" kern="100">
                          <a:effectLst/>
                          <a:latin typeface="微软雅黑" panose="020B0503020204020204" pitchFamily="34" charset="-122"/>
                          <a:ea typeface="微软雅黑" panose="020B0503020204020204" pitchFamily="34" charset="-122"/>
                        </a:rPr>
                        <a:t>断丝点位置</a:t>
                      </a:r>
                    </a:p>
                  </a:txBody>
                  <a:tcPr marL="68580" marR="68580" marT="0" marB="0" anchor="ctr"/>
                </a:tc>
                <a:tc>
                  <a:txBody>
                    <a:bodyPr/>
                    <a:lstStyle/>
                    <a:p>
                      <a:pPr indent="127000" algn="ctr">
                        <a:lnSpc>
                          <a:spcPct val="142000"/>
                        </a:lnSpc>
                        <a:spcAft>
                          <a:spcPts val="0"/>
                        </a:spcAft>
                      </a:pPr>
                      <a:r>
                        <a:rPr lang="zh-CN" sz="1800" kern="100" dirty="0">
                          <a:effectLst/>
                          <a:latin typeface="微软雅黑" panose="020B0503020204020204" pitchFamily="34" charset="-122"/>
                          <a:ea typeface="微软雅黑" panose="020B0503020204020204" pitchFamily="34" charset="-122"/>
                        </a:rPr>
                        <a:t>平均定位误差</a:t>
                      </a:r>
                    </a:p>
                  </a:txBody>
                  <a:tcPr marL="68580" marR="68580" marT="0" marB="0" anchor="ctr"/>
                </a:tc>
                <a:tc>
                  <a:txBody>
                    <a:bodyPr/>
                    <a:lstStyle/>
                    <a:p>
                      <a:pPr indent="127000" algn="ctr">
                        <a:lnSpc>
                          <a:spcPct val="142000"/>
                        </a:lnSpc>
                        <a:spcAft>
                          <a:spcPts val="0"/>
                        </a:spcAft>
                      </a:pPr>
                      <a:r>
                        <a:rPr lang="zh-CN" sz="1800" kern="100">
                          <a:effectLst/>
                          <a:latin typeface="微软雅黑" panose="020B0503020204020204" pitchFamily="34" charset="-122"/>
                          <a:ea typeface="微软雅黑" panose="020B0503020204020204" pitchFamily="34" charset="-122"/>
                        </a:rPr>
                        <a:t>最大定位误差</a:t>
                      </a:r>
                    </a:p>
                  </a:txBody>
                  <a:tcPr marL="68580" marR="68580" marT="0" marB="0" anchor="ctr"/>
                </a:tc>
                <a:extLst>
                  <a:ext uri="{0D108BD9-81ED-4DB2-BD59-A6C34878D82A}">
                    <a16:rowId xmlns:a16="http://schemas.microsoft.com/office/drawing/2014/main" val="350826008"/>
                  </a:ext>
                </a:extLst>
              </a:tr>
              <a:tr h="476034">
                <a:tc>
                  <a:txBody>
                    <a:bodyPr/>
                    <a:lstStyle/>
                    <a:p>
                      <a:pPr indent="127000" algn="ctr">
                        <a:lnSpc>
                          <a:spcPct val="142000"/>
                        </a:lnSpc>
                        <a:spcAft>
                          <a:spcPts val="0"/>
                        </a:spcAft>
                      </a:pPr>
                      <a:r>
                        <a:rPr lang="en-US" sz="1800" kern="100">
                          <a:effectLst/>
                          <a:latin typeface="微软雅黑" panose="020B0503020204020204" pitchFamily="34" charset="-122"/>
                          <a:ea typeface="微软雅黑" panose="020B0503020204020204" pitchFamily="34" charset="-122"/>
                        </a:rPr>
                        <a:t>2m</a:t>
                      </a:r>
                      <a:endParaRPr lang="zh-CN" sz="18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127000" algn="ctr">
                        <a:lnSpc>
                          <a:spcPct val="142000"/>
                        </a:lnSpc>
                        <a:spcAft>
                          <a:spcPts val="0"/>
                        </a:spcAft>
                      </a:pPr>
                      <a:r>
                        <a:rPr lang="en-US" sz="1800" kern="100" dirty="0">
                          <a:effectLst/>
                          <a:latin typeface="微软雅黑" panose="020B0503020204020204" pitchFamily="34" charset="-122"/>
                          <a:ea typeface="微软雅黑" panose="020B0503020204020204" pitchFamily="34" charset="-122"/>
                        </a:rPr>
                        <a:t>1m</a:t>
                      </a:r>
                      <a:endParaRPr lang="zh-CN" sz="18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127000" algn="ctr">
                        <a:lnSpc>
                          <a:spcPct val="142000"/>
                        </a:lnSpc>
                        <a:spcAft>
                          <a:spcPts val="0"/>
                        </a:spcAft>
                      </a:pPr>
                      <a:r>
                        <a:rPr lang="en-US" sz="1800" kern="100" dirty="0">
                          <a:effectLst/>
                          <a:latin typeface="微软雅黑" panose="020B0503020204020204" pitchFamily="34" charset="-122"/>
                          <a:ea typeface="微软雅黑" panose="020B0503020204020204" pitchFamily="34" charset="-122"/>
                        </a:rPr>
                        <a:t>0.008m</a:t>
                      </a:r>
                      <a:endParaRPr lang="zh-CN" sz="18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127000" algn="ctr">
                        <a:lnSpc>
                          <a:spcPct val="142000"/>
                        </a:lnSpc>
                        <a:spcAft>
                          <a:spcPts val="0"/>
                        </a:spcAft>
                      </a:pPr>
                      <a:r>
                        <a:rPr lang="en-US" sz="1800" kern="100">
                          <a:effectLst/>
                          <a:latin typeface="微软雅黑" panose="020B0503020204020204" pitchFamily="34" charset="-122"/>
                          <a:ea typeface="微软雅黑" panose="020B0503020204020204" pitchFamily="34" charset="-122"/>
                        </a:rPr>
                        <a:t>0.021m</a:t>
                      </a:r>
                      <a:endParaRPr lang="zh-CN" sz="1800" kern="10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1850904480"/>
                  </a:ext>
                </a:extLst>
              </a:tr>
              <a:tr h="476034">
                <a:tc>
                  <a:txBody>
                    <a:bodyPr/>
                    <a:lstStyle/>
                    <a:p>
                      <a:pPr indent="127000" algn="ctr">
                        <a:lnSpc>
                          <a:spcPct val="142000"/>
                        </a:lnSpc>
                        <a:spcAft>
                          <a:spcPts val="0"/>
                        </a:spcAft>
                      </a:pPr>
                      <a:r>
                        <a:rPr lang="en-US" sz="1800" kern="100">
                          <a:effectLst/>
                          <a:latin typeface="微软雅黑" panose="020B0503020204020204" pitchFamily="34" charset="-122"/>
                          <a:ea typeface="微软雅黑" panose="020B0503020204020204" pitchFamily="34" charset="-122"/>
                        </a:rPr>
                        <a:t>2m</a:t>
                      </a:r>
                      <a:endParaRPr lang="zh-CN" sz="18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127000" algn="ctr">
                        <a:lnSpc>
                          <a:spcPct val="142000"/>
                        </a:lnSpc>
                        <a:spcAft>
                          <a:spcPts val="0"/>
                        </a:spcAft>
                      </a:pPr>
                      <a:r>
                        <a:rPr lang="en-US" sz="1800" kern="100">
                          <a:effectLst/>
                          <a:latin typeface="微软雅黑" panose="020B0503020204020204" pitchFamily="34" charset="-122"/>
                          <a:ea typeface="微软雅黑" panose="020B0503020204020204" pitchFamily="34" charset="-122"/>
                        </a:rPr>
                        <a:t>1.1m</a:t>
                      </a:r>
                      <a:endParaRPr lang="zh-CN" sz="18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127000" algn="ctr">
                        <a:lnSpc>
                          <a:spcPct val="142000"/>
                        </a:lnSpc>
                        <a:spcAft>
                          <a:spcPts val="0"/>
                        </a:spcAft>
                      </a:pPr>
                      <a:r>
                        <a:rPr lang="en-US" sz="1800" kern="100" dirty="0">
                          <a:effectLst/>
                          <a:latin typeface="微软雅黑" panose="020B0503020204020204" pitchFamily="34" charset="-122"/>
                          <a:ea typeface="微软雅黑" panose="020B0503020204020204" pitchFamily="34" charset="-122"/>
                        </a:rPr>
                        <a:t>0.005m</a:t>
                      </a:r>
                      <a:endParaRPr lang="zh-CN" sz="18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127000" algn="ctr">
                        <a:lnSpc>
                          <a:spcPct val="142000"/>
                        </a:lnSpc>
                        <a:spcAft>
                          <a:spcPts val="0"/>
                        </a:spcAft>
                      </a:pPr>
                      <a:r>
                        <a:rPr lang="en-US" sz="1800" kern="100">
                          <a:effectLst/>
                          <a:latin typeface="微软雅黑" panose="020B0503020204020204" pitchFamily="34" charset="-122"/>
                          <a:ea typeface="微软雅黑" panose="020B0503020204020204" pitchFamily="34" charset="-122"/>
                        </a:rPr>
                        <a:t>-0.012m</a:t>
                      </a:r>
                      <a:endParaRPr lang="zh-CN" sz="1800" kern="10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1391449167"/>
                  </a:ext>
                </a:extLst>
              </a:tr>
              <a:tr h="476034">
                <a:tc>
                  <a:txBody>
                    <a:bodyPr/>
                    <a:lstStyle/>
                    <a:p>
                      <a:pPr indent="127000" algn="ctr">
                        <a:lnSpc>
                          <a:spcPct val="142000"/>
                        </a:lnSpc>
                        <a:spcAft>
                          <a:spcPts val="0"/>
                        </a:spcAft>
                      </a:pPr>
                      <a:r>
                        <a:rPr lang="en-US" sz="1800" kern="100">
                          <a:effectLst/>
                          <a:latin typeface="微软雅黑" panose="020B0503020204020204" pitchFamily="34" charset="-122"/>
                          <a:ea typeface="微软雅黑" panose="020B0503020204020204" pitchFamily="34" charset="-122"/>
                        </a:rPr>
                        <a:t>2m</a:t>
                      </a:r>
                      <a:endParaRPr lang="zh-CN" sz="18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127000" algn="ctr">
                        <a:lnSpc>
                          <a:spcPct val="142000"/>
                        </a:lnSpc>
                        <a:spcAft>
                          <a:spcPts val="0"/>
                        </a:spcAft>
                      </a:pPr>
                      <a:r>
                        <a:rPr lang="en-US" sz="1800" kern="100">
                          <a:effectLst/>
                          <a:latin typeface="微软雅黑" panose="020B0503020204020204" pitchFamily="34" charset="-122"/>
                          <a:ea typeface="微软雅黑" panose="020B0503020204020204" pitchFamily="34" charset="-122"/>
                        </a:rPr>
                        <a:t>1.2m</a:t>
                      </a:r>
                      <a:endParaRPr lang="zh-CN" sz="18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127000" algn="ctr">
                        <a:lnSpc>
                          <a:spcPct val="142000"/>
                        </a:lnSpc>
                        <a:spcAft>
                          <a:spcPts val="0"/>
                        </a:spcAft>
                      </a:pPr>
                      <a:r>
                        <a:rPr lang="en-US" sz="1800" kern="100" dirty="0">
                          <a:effectLst/>
                          <a:latin typeface="微软雅黑" panose="020B0503020204020204" pitchFamily="34" charset="-122"/>
                          <a:ea typeface="微软雅黑" panose="020B0503020204020204" pitchFamily="34" charset="-122"/>
                        </a:rPr>
                        <a:t>0.011m</a:t>
                      </a:r>
                      <a:endParaRPr lang="zh-CN" sz="18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127000" algn="ctr">
                        <a:lnSpc>
                          <a:spcPct val="142000"/>
                        </a:lnSpc>
                        <a:spcAft>
                          <a:spcPts val="0"/>
                        </a:spcAft>
                      </a:pPr>
                      <a:r>
                        <a:rPr lang="en-US" sz="1800" kern="100" dirty="0">
                          <a:effectLst/>
                          <a:latin typeface="微软雅黑" panose="020B0503020204020204" pitchFamily="34" charset="-122"/>
                          <a:ea typeface="微软雅黑" panose="020B0503020204020204" pitchFamily="34" charset="-122"/>
                        </a:rPr>
                        <a:t>0.015m</a:t>
                      </a:r>
                      <a:endParaRPr lang="zh-CN" sz="18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3000852650"/>
                  </a:ext>
                </a:extLst>
              </a:tr>
              <a:tr h="476034">
                <a:tc>
                  <a:txBody>
                    <a:bodyPr/>
                    <a:lstStyle/>
                    <a:p>
                      <a:pPr indent="127000" algn="ctr">
                        <a:lnSpc>
                          <a:spcPct val="142000"/>
                        </a:lnSpc>
                        <a:spcAft>
                          <a:spcPts val="0"/>
                        </a:spcAft>
                      </a:pPr>
                      <a:r>
                        <a:rPr lang="en-US" sz="1800" kern="100">
                          <a:effectLst/>
                          <a:latin typeface="微软雅黑" panose="020B0503020204020204" pitchFamily="34" charset="-122"/>
                          <a:ea typeface="微软雅黑" panose="020B0503020204020204" pitchFamily="34" charset="-122"/>
                        </a:rPr>
                        <a:t>2m</a:t>
                      </a:r>
                      <a:endParaRPr lang="zh-CN" sz="18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127000" algn="ctr">
                        <a:lnSpc>
                          <a:spcPct val="142000"/>
                        </a:lnSpc>
                        <a:spcAft>
                          <a:spcPts val="0"/>
                        </a:spcAft>
                      </a:pPr>
                      <a:r>
                        <a:rPr lang="en-US" sz="1800" kern="100">
                          <a:effectLst/>
                          <a:latin typeface="微软雅黑" panose="020B0503020204020204" pitchFamily="34" charset="-122"/>
                          <a:ea typeface="微软雅黑" panose="020B0503020204020204" pitchFamily="34" charset="-122"/>
                        </a:rPr>
                        <a:t>1.3m</a:t>
                      </a:r>
                      <a:endParaRPr lang="zh-CN" sz="18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127000" algn="ctr">
                        <a:lnSpc>
                          <a:spcPct val="142000"/>
                        </a:lnSpc>
                        <a:spcAft>
                          <a:spcPts val="0"/>
                        </a:spcAft>
                      </a:pPr>
                      <a:r>
                        <a:rPr lang="en-US" sz="1800" kern="100" dirty="0">
                          <a:effectLst/>
                          <a:latin typeface="微软雅黑" panose="020B0503020204020204" pitchFamily="34" charset="-122"/>
                          <a:ea typeface="微软雅黑" panose="020B0503020204020204" pitchFamily="34" charset="-122"/>
                        </a:rPr>
                        <a:t>0.010m</a:t>
                      </a:r>
                      <a:endParaRPr lang="zh-CN" sz="18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127000" algn="ctr">
                        <a:lnSpc>
                          <a:spcPct val="142000"/>
                        </a:lnSpc>
                        <a:spcAft>
                          <a:spcPts val="0"/>
                        </a:spcAft>
                      </a:pPr>
                      <a:r>
                        <a:rPr lang="en-US" sz="1800" kern="100" dirty="0">
                          <a:effectLst/>
                          <a:latin typeface="微软雅黑" panose="020B0503020204020204" pitchFamily="34" charset="-122"/>
                          <a:ea typeface="微软雅黑" panose="020B0503020204020204" pitchFamily="34" charset="-122"/>
                        </a:rPr>
                        <a:t>0.020m</a:t>
                      </a:r>
                      <a:endParaRPr lang="zh-CN" sz="18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288195146"/>
                  </a:ext>
                </a:extLst>
              </a:tr>
              <a:tr h="476034">
                <a:tc>
                  <a:txBody>
                    <a:bodyPr/>
                    <a:lstStyle/>
                    <a:p>
                      <a:pPr indent="127000" algn="ctr">
                        <a:lnSpc>
                          <a:spcPct val="142000"/>
                        </a:lnSpc>
                        <a:spcAft>
                          <a:spcPts val="0"/>
                        </a:spcAft>
                      </a:pPr>
                      <a:r>
                        <a:rPr lang="en-US" sz="1800" kern="100">
                          <a:effectLst/>
                          <a:latin typeface="微软雅黑" panose="020B0503020204020204" pitchFamily="34" charset="-122"/>
                          <a:ea typeface="微软雅黑" panose="020B0503020204020204" pitchFamily="34" charset="-122"/>
                        </a:rPr>
                        <a:t>2m</a:t>
                      </a:r>
                      <a:endParaRPr lang="zh-CN" sz="18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127000" algn="ctr">
                        <a:lnSpc>
                          <a:spcPct val="142000"/>
                        </a:lnSpc>
                        <a:spcAft>
                          <a:spcPts val="0"/>
                        </a:spcAft>
                      </a:pPr>
                      <a:r>
                        <a:rPr lang="en-US" sz="1800" kern="100">
                          <a:effectLst/>
                          <a:latin typeface="微软雅黑" panose="020B0503020204020204" pitchFamily="34" charset="-122"/>
                          <a:ea typeface="微软雅黑" panose="020B0503020204020204" pitchFamily="34" charset="-122"/>
                        </a:rPr>
                        <a:t>1.4m</a:t>
                      </a:r>
                      <a:endParaRPr lang="zh-CN" sz="18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127000" algn="ctr">
                        <a:lnSpc>
                          <a:spcPct val="142000"/>
                        </a:lnSpc>
                        <a:spcAft>
                          <a:spcPts val="0"/>
                        </a:spcAft>
                      </a:pPr>
                      <a:r>
                        <a:rPr lang="en-US" sz="1800" kern="100">
                          <a:effectLst/>
                          <a:latin typeface="微软雅黑" panose="020B0503020204020204" pitchFamily="34" charset="-122"/>
                          <a:ea typeface="微软雅黑" panose="020B0503020204020204" pitchFamily="34" charset="-122"/>
                        </a:rPr>
                        <a:t>0.008m</a:t>
                      </a:r>
                      <a:endParaRPr lang="zh-CN" sz="18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127000" algn="ctr">
                        <a:lnSpc>
                          <a:spcPct val="142000"/>
                        </a:lnSpc>
                        <a:spcAft>
                          <a:spcPts val="0"/>
                        </a:spcAft>
                      </a:pPr>
                      <a:r>
                        <a:rPr lang="en-US" sz="1800" kern="100" dirty="0">
                          <a:effectLst/>
                          <a:latin typeface="微软雅黑" panose="020B0503020204020204" pitchFamily="34" charset="-122"/>
                          <a:ea typeface="微软雅黑" panose="020B0503020204020204" pitchFamily="34" charset="-122"/>
                        </a:rPr>
                        <a:t>-0.010m</a:t>
                      </a:r>
                      <a:endParaRPr lang="zh-CN" sz="18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2853044452"/>
                  </a:ext>
                </a:extLst>
              </a:tr>
            </a:tbl>
          </a:graphicData>
        </a:graphic>
      </p:graphicFrame>
    </p:spTree>
    <p:extLst>
      <p:ext uri="{BB962C8B-B14F-4D97-AF65-F5344CB8AC3E}">
        <p14:creationId xmlns:p14="http://schemas.microsoft.com/office/powerpoint/2010/main" val="222244916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611187" y="261275"/>
            <a:ext cx="666069" cy="664458"/>
            <a:chOff x="611187" y="261275"/>
            <a:chExt cx="666069" cy="664458"/>
          </a:xfrm>
        </p:grpSpPr>
        <p:sp>
          <p:nvSpPr>
            <p:cNvPr id="9" name="矩形 8"/>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419575" y="362672"/>
            <a:ext cx="7113238" cy="461665"/>
          </a:xfrm>
          <a:prstGeom prst="rect">
            <a:avLst/>
          </a:prstGeom>
          <a:noFill/>
        </p:spPr>
        <p:txBody>
          <a:bodyPr wrap="square" rtlCol="0">
            <a:spAutoFit/>
          </a:bodyPr>
          <a:lstStyle/>
          <a:p>
            <a:r>
              <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rPr>
              <a:t>4</a:t>
            </a:r>
            <a:r>
              <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实验结果</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32" name="组合 31"/>
          <p:cNvGrpSpPr/>
          <p:nvPr/>
        </p:nvGrpSpPr>
        <p:grpSpPr>
          <a:xfrm>
            <a:off x="8606970" y="6519446"/>
            <a:ext cx="638628" cy="338554"/>
            <a:chOff x="8663567" y="6519446"/>
            <a:chExt cx="638628" cy="338554"/>
          </a:xfrm>
        </p:grpSpPr>
        <p:sp>
          <p:nvSpPr>
            <p:cNvPr id="33" name="矩形 32"/>
            <p:cNvSpPr/>
            <p:nvPr/>
          </p:nvSpPr>
          <p:spPr>
            <a:xfrm>
              <a:off x="8766881" y="6519446"/>
              <a:ext cx="432000" cy="3385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20"/>
            <p:cNvSpPr txBox="1"/>
            <p:nvPr/>
          </p:nvSpPr>
          <p:spPr>
            <a:xfrm>
              <a:off x="8663567" y="6519446"/>
              <a:ext cx="638628" cy="338554"/>
            </a:xfrm>
            <a:prstGeom prst="rect">
              <a:avLst/>
            </a:prstGeom>
            <a:noFill/>
          </p:spPr>
          <p:txBody>
            <a:bodyPr wrap="square" rtlCol="0">
              <a:spAutoFit/>
            </a:bodyPr>
            <a:lstStyle/>
            <a:p>
              <a:pPr algn="ctr"/>
              <a:r>
                <a:rPr lang="en-US" altLang="zh-CN" sz="1600" dirty="0" smtClean="0">
                  <a:solidFill>
                    <a:schemeClr val="bg1"/>
                  </a:solidFill>
                  <a:latin typeface="微软雅黑" panose="020B0503020204020204" pitchFamily="34" charset="-122"/>
                  <a:ea typeface="微软雅黑" panose="020B0503020204020204" pitchFamily="34" charset="-122"/>
                </a:rPr>
                <a:t>10</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sp>
        <p:nvSpPr>
          <p:cNvPr id="15" name="文本框 29"/>
          <p:cNvSpPr txBox="1"/>
          <p:nvPr/>
        </p:nvSpPr>
        <p:spPr>
          <a:xfrm>
            <a:off x="611187" y="1384818"/>
            <a:ext cx="5775545" cy="35888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285750" indent="-285750">
              <a:lnSpc>
                <a:spcPts val="2200"/>
              </a:lnSpc>
              <a:buFont typeface="Wingdings" panose="05000000000000000000" pitchFamily="2" charset="2"/>
              <a:buChar char="Ø"/>
            </a:pPr>
            <a:r>
              <a:rPr lang="zh-CN" altLang="en-US" dirty="0" smtClean="0">
                <a:solidFill>
                  <a:srgbClr val="002060"/>
                </a:solidFill>
              </a:rPr>
              <a:t>断丝定位结果</a:t>
            </a:r>
            <a:endParaRPr lang="en-US" altLang="zh-CN" dirty="0" smtClean="0">
              <a:solidFill>
                <a:srgbClr val="002060"/>
              </a:solidFill>
            </a:endParaRPr>
          </a:p>
        </p:txBody>
      </p:sp>
      <p:sp>
        <p:nvSpPr>
          <p:cNvPr id="25" name="文本框 29"/>
          <p:cNvSpPr txBox="1"/>
          <p:nvPr/>
        </p:nvSpPr>
        <p:spPr>
          <a:xfrm>
            <a:off x="611187" y="1843903"/>
            <a:ext cx="3380242" cy="656590"/>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ts val="2200"/>
              </a:lnSpc>
            </a:pPr>
            <a:r>
              <a:rPr lang="zh-CN" altLang="en-US" dirty="0" smtClean="0">
                <a:solidFill>
                  <a:srgbClr val="002060"/>
                </a:solidFill>
              </a:rPr>
              <a:t>使用实际断丝信号</a:t>
            </a:r>
            <a:endParaRPr lang="en-US" altLang="zh-CN" dirty="0">
              <a:solidFill>
                <a:srgbClr val="002060"/>
              </a:solidFill>
            </a:endParaRPr>
          </a:p>
          <a:p>
            <a:pPr>
              <a:lnSpc>
                <a:spcPts val="2200"/>
              </a:lnSpc>
            </a:pPr>
            <a:endParaRPr lang="en-US" altLang="zh-CN" dirty="0" smtClean="0">
              <a:solidFill>
                <a:schemeClr val="accent1">
                  <a:lumMod val="50000"/>
                </a:schemeClr>
              </a:solidFill>
            </a:endParaRPr>
          </a:p>
        </p:txBody>
      </p:sp>
      <p:graphicFrame>
        <p:nvGraphicFramePr>
          <p:cNvPr id="2" name="表格 1"/>
          <p:cNvGraphicFramePr>
            <a:graphicFrameLocks noGrp="1"/>
          </p:cNvGraphicFramePr>
          <p:nvPr>
            <p:extLst>
              <p:ext uri="{D42A27DB-BD31-4B8C-83A1-F6EECF244321}">
                <p14:modId xmlns:p14="http://schemas.microsoft.com/office/powerpoint/2010/main" val="3957549684"/>
              </p:ext>
            </p:extLst>
          </p:nvPr>
        </p:nvGraphicFramePr>
        <p:xfrm>
          <a:off x="880649" y="2748181"/>
          <a:ext cx="7255556" cy="2856204"/>
        </p:xfrm>
        <a:graphic>
          <a:graphicData uri="http://schemas.openxmlformats.org/drawingml/2006/table">
            <a:tbl>
              <a:tblPr firstRow="1" bandRow="1">
                <a:tableStyleId>{5C22544A-7EE6-4342-B048-85BDC9FD1C3A}</a:tableStyleId>
              </a:tblPr>
              <a:tblGrid>
                <a:gridCol w="1813889">
                  <a:extLst>
                    <a:ext uri="{9D8B030D-6E8A-4147-A177-3AD203B41FA5}">
                      <a16:colId xmlns:a16="http://schemas.microsoft.com/office/drawing/2014/main" val="2970433844"/>
                    </a:ext>
                  </a:extLst>
                </a:gridCol>
                <a:gridCol w="1813889">
                  <a:extLst>
                    <a:ext uri="{9D8B030D-6E8A-4147-A177-3AD203B41FA5}">
                      <a16:colId xmlns:a16="http://schemas.microsoft.com/office/drawing/2014/main" val="2359136949"/>
                    </a:ext>
                  </a:extLst>
                </a:gridCol>
                <a:gridCol w="1813889">
                  <a:extLst>
                    <a:ext uri="{9D8B030D-6E8A-4147-A177-3AD203B41FA5}">
                      <a16:colId xmlns:a16="http://schemas.microsoft.com/office/drawing/2014/main" val="528665671"/>
                    </a:ext>
                  </a:extLst>
                </a:gridCol>
                <a:gridCol w="1813889">
                  <a:extLst>
                    <a:ext uri="{9D8B030D-6E8A-4147-A177-3AD203B41FA5}">
                      <a16:colId xmlns:a16="http://schemas.microsoft.com/office/drawing/2014/main" val="3334331782"/>
                    </a:ext>
                  </a:extLst>
                </a:gridCol>
              </a:tblGrid>
              <a:tr h="476034">
                <a:tc>
                  <a:txBody>
                    <a:bodyPr/>
                    <a:lstStyle/>
                    <a:p>
                      <a:pPr indent="127000" algn="ctr">
                        <a:lnSpc>
                          <a:spcPts val="2200"/>
                        </a:lnSpc>
                        <a:spcAft>
                          <a:spcPts val="0"/>
                        </a:spcAft>
                      </a:pPr>
                      <a:r>
                        <a:rPr lang="zh-CN" sz="1800" kern="100">
                          <a:effectLst/>
                          <a:latin typeface="微软雅黑" panose="020B0503020204020204" pitchFamily="34" charset="-122"/>
                          <a:ea typeface="微软雅黑" panose="020B0503020204020204" pitchFamily="34" charset="-122"/>
                        </a:rPr>
                        <a:t>传感器间距</a:t>
                      </a:r>
                    </a:p>
                  </a:txBody>
                  <a:tcPr marL="68580" marR="68580" marT="0" marB="0" anchor="ctr"/>
                </a:tc>
                <a:tc>
                  <a:txBody>
                    <a:bodyPr/>
                    <a:lstStyle/>
                    <a:p>
                      <a:pPr indent="127000" algn="ctr">
                        <a:lnSpc>
                          <a:spcPts val="2200"/>
                        </a:lnSpc>
                        <a:spcAft>
                          <a:spcPts val="0"/>
                        </a:spcAft>
                      </a:pPr>
                      <a:r>
                        <a:rPr lang="zh-CN" sz="1800" kern="100">
                          <a:effectLst/>
                          <a:latin typeface="微软雅黑" panose="020B0503020204020204" pitchFamily="34" charset="-122"/>
                          <a:ea typeface="微软雅黑" panose="020B0503020204020204" pitchFamily="34" charset="-122"/>
                        </a:rPr>
                        <a:t>断丝点位置</a:t>
                      </a:r>
                    </a:p>
                  </a:txBody>
                  <a:tcPr marL="68580" marR="68580" marT="0" marB="0" anchor="ctr"/>
                </a:tc>
                <a:tc>
                  <a:txBody>
                    <a:bodyPr/>
                    <a:lstStyle/>
                    <a:p>
                      <a:pPr indent="127000" algn="ctr">
                        <a:lnSpc>
                          <a:spcPts val="2200"/>
                        </a:lnSpc>
                        <a:spcAft>
                          <a:spcPts val="0"/>
                        </a:spcAft>
                      </a:pPr>
                      <a:r>
                        <a:rPr lang="zh-CN" sz="1800" kern="100">
                          <a:effectLst/>
                          <a:latin typeface="微软雅黑" panose="020B0503020204020204" pitchFamily="34" charset="-122"/>
                          <a:ea typeface="微软雅黑" panose="020B0503020204020204" pitchFamily="34" charset="-122"/>
                        </a:rPr>
                        <a:t>定位结果</a:t>
                      </a:r>
                    </a:p>
                  </a:txBody>
                  <a:tcPr marL="68580" marR="68580" marT="0" marB="0" anchor="ctr"/>
                </a:tc>
                <a:tc>
                  <a:txBody>
                    <a:bodyPr/>
                    <a:lstStyle/>
                    <a:p>
                      <a:pPr indent="127000" algn="ctr">
                        <a:lnSpc>
                          <a:spcPts val="2200"/>
                        </a:lnSpc>
                        <a:spcAft>
                          <a:spcPts val="0"/>
                        </a:spcAft>
                      </a:pPr>
                      <a:r>
                        <a:rPr lang="zh-CN" sz="1800" kern="100">
                          <a:effectLst/>
                          <a:latin typeface="微软雅黑" panose="020B0503020204020204" pitchFamily="34" charset="-122"/>
                          <a:ea typeface="微软雅黑" panose="020B0503020204020204" pitchFamily="34" charset="-122"/>
                        </a:rPr>
                        <a:t>定位误差</a:t>
                      </a:r>
                    </a:p>
                  </a:txBody>
                  <a:tcPr marL="68580" marR="68580" marT="0" marB="0" anchor="ctr"/>
                </a:tc>
                <a:extLst>
                  <a:ext uri="{0D108BD9-81ED-4DB2-BD59-A6C34878D82A}">
                    <a16:rowId xmlns:a16="http://schemas.microsoft.com/office/drawing/2014/main" val="350826008"/>
                  </a:ext>
                </a:extLst>
              </a:tr>
              <a:tr h="476034">
                <a:tc>
                  <a:txBody>
                    <a:bodyPr/>
                    <a:lstStyle/>
                    <a:p>
                      <a:pPr indent="127000" algn="ctr">
                        <a:lnSpc>
                          <a:spcPts val="2200"/>
                        </a:lnSpc>
                        <a:spcAft>
                          <a:spcPts val="0"/>
                        </a:spcAft>
                      </a:pPr>
                      <a:r>
                        <a:rPr lang="en-US" sz="1800" kern="100">
                          <a:effectLst/>
                          <a:latin typeface="微软雅黑" panose="020B0503020204020204" pitchFamily="34" charset="-122"/>
                          <a:ea typeface="微软雅黑" panose="020B0503020204020204" pitchFamily="34" charset="-122"/>
                        </a:rPr>
                        <a:t>12m</a:t>
                      </a:r>
                      <a:endParaRPr lang="zh-CN" sz="18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127000" algn="ctr">
                        <a:lnSpc>
                          <a:spcPts val="2200"/>
                        </a:lnSpc>
                        <a:spcAft>
                          <a:spcPts val="0"/>
                        </a:spcAft>
                      </a:pPr>
                      <a:r>
                        <a:rPr lang="en-US" sz="1800" kern="100">
                          <a:effectLst/>
                          <a:latin typeface="微软雅黑" panose="020B0503020204020204" pitchFamily="34" charset="-122"/>
                          <a:ea typeface="微软雅黑" panose="020B0503020204020204" pitchFamily="34" charset="-122"/>
                        </a:rPr>
                        <a:t>4m</a:t>
                      </a:r>
                      <a:endParaRPr lang="zh-CN" sz="18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127000" algn="ctr">
                        <a:lnSpc>
                          <a:spcPts val="2200"/>
                        </a:lnSpc>
                        <a:spcAft>
                          <a:spcPts val="0"/>
                        </a:spcAft>
                      </a:pPr>
                      <a:r>
                        <a:rPr lang="en-US" sz="1800" kern="100">
                          <a:effectLst/>
                          <a:latin typeface="微软雅黑" panose="020B0503020204020204" pitchFamily="34" charset="-122"/>
                          <a:ea typeface="微软雅黑" panose="020B0503020204020204" pitchFamily="34" charset="-122"/>
                        </a:rPr>
                        <a:t>4.000m</a:t>
                      </a:r>
                      <a:endParaRPr lang="zh-CN" sz="18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127000" algn="ctr">
                        <a:lnSpc>
                          <a:spcPts val="2200"/>
                        </a:lnSpc>
                        <a:spcAft>
                          <a:spcPts val="0"/>
                        </a:spcAft>
                      </a:pPr>
                      <a:r>
                        <a:rPr lang="en-US" sz="1800" kern="100">
                          <a:effectLst/>
                          <a:latin typeface="微软雅黑" panose="020B0503020204020204" pitchFamily="34" charset="-122"/>
                          <a:ea typeface="微软雅黑" panose="020B0503020204020204" pitchFamily="34" charset="-122"/>
                        </a:rPr>
                        <a:t>0.000m</a:t>
                      </a:r>
                      <a:endParaRPr lang="zh-CN" sz="1800" kern="10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1850904480"/>
                  </a:ext>
                </a:extLst>
              </a:tr>
              <a:tr h="476034">
                <a:tc>
                  <a:txBody>
                    <a:bodyPr/>
                    <a:lstStyle/>
                    <a:p>
                      <a:pPr indent="127000" algn="ctr">
                        <a:lnSpc>
                          <a:spcPts val="2200"/>
                        </a:lnSpc>
                        <a:spcAft>
                          <a:spcPts val="0"/>
                        </a:spcAft>
                      </a:pPr>
                      <a:r>
                        <a:rPr lang="en-US" sz="1800" kern="100">
                          <a:effectLst/>
                          <a:latin typeface="微软雅黑" panose="020B0503020204020204" pitchFamily="34" charset="-122"/>
                          <a:ea typeface="微软雅黑" panose="020B0503020204020204" pitchFamily="34" charset="-122"/>
                        </a:rPr>
                        <a:t>12m</a:t>
                      </a:r>
                      <a:endParaRPr lang="zh-CN" sz="18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127000" algn="ctr">
                        <a:lnSpc>
                          <a:spcPts val="2200"/>
                        </a:lnSpc>
                        <a:spcAft>
                          <a:spcPts val="0"/>
                        </a:spcAft>
                      </a:pPr>
                      <a:r>
                        <a:rPr lang="en-US" sz="1800" kern="100">
                          <a:effectLst/>
                          <a:latin typeface="微软雅黑" panose="020B0503020204020204" pitchFamily="34" charset="-122"/>
                          <a:ea typeface="微软雅黑" panose="020B0503020204020204" pitchFamily="34" charset="-122"/>
                        </a:rPr>
                        <a:t>6m</a:t>
                      </a:r>
                      <a:endParaRPr lang="zh-CN" sz="18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127000" algn="ctr">
                        <a:lnSpc>
                          <a:spcPts val="2200"/>
                        </a:lnSpc>
                        <a:spcAft>
                          <a:spcPts val="0"/>
                        </a:spcAft>
                      </a:pPr>
                      <a:r>
                        <a:rPr lang="en-US" sz="1800" kern="100">
                          <a:effectLst/>
                          <a:latin typeface="微软雅黑" panose="020B0503020204020204" pitchFamily="34" charset="-122"/>
                          <a:ea typeface="微软雅黑" panose="020B0503020204020204" pitchFamily="34" charset="-122"/>
                        </a:rPr>
                        <a:t>5.963m</a:t>
                      </a:r>
                      <a:endParaRPr lang="zh-CN" sz="18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127000" algn="ctr">
                        <a:lnSpc>
                          <a:spcPts val="2200"/>
                        </a:lnSpc>
                        <a:spcAft>
                          <a:spcPts val="0"/>
                        </a:spcAft>
                      </a:pPr>
                      <a:r>
                        <a:rPr lang="en-US" sz="1800" kern="100">
                          <a:effectLst/>
                          <a:latin typeface="微软雅黑" panose="020B0503020204020204" pitchFamily="34" charset="-122"/>
                          <a:ea typeface="微软雅黑" panose="020B0503020204020204" pitchFamily="34" charset="-122"/>
                        </a:rPr>
                        <a:t>-0.037m</a:t>
                      </a:r>
                      <a:endParaRPr lang="zh-CN" sz="1800" kern="10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1391449167"/>
                  </a:ext>
                </a:extLst>
              </a:tr>
              <a:tr h="476034">
                <a:tc>
                  <a:txBody>
                    <a:bodyPr/>
                    <a:lstStyle/>
                    <a:p>
                      <a:pPr indent="127000" algn="ctr">
                        <a:lnSpc>
                          <a:spcPts val="2200"/>
                        </a:lnSpc>
                        <a:spcAft>
                          <a:spcPts val="0"/>
                        </a:spcAft>
                      </a:pPr>
                      <a:r>
                        <a:rPr lang="en-US" sz="1800" kern="100">
                          <a:effectLst/>
                          <a:latin typeface="微软雅黑" panose="020B0503020204020204" pitchFamily="34" charset="-122"/>
                          <a:ea typeface="微软雅黑" panose="020B0503020204020204" pitchFamily="34" charset="-122"/>
                        </a:rPr>
                        <a:t>12m</a:t>
                      </a:r>
                      <a:endParaRPr lang="zh-CN" sz="18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127000" algn="ctr">
                        <a:lnSpc>
                          <a:spcPts val="2200"/>
                        </a:lnSpc>
                        <a:spcAft>
                          <a:spcPts val="0"/>
                        </a:spcAft>
                      </a:pPr>
                      <a:r>
                        <a:rPr lang="en-US" sz="1800" kern="100">
                          <a:effectLst/>
                          <a:latin typeface="微软雅黑" panose="020B0503020204020204" pitchFamily="34" charset="-122"/>
                          <a:ea typeface="微软雅黑" panose="020B0503020204020204" pitchFamily="34" charset="-122"/>
                        </a:rPr>
                        <a:t>10m</a:t>
                      </a:r>
                      <a:endParaRPr lang="zh-CN" sz="18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127000" algn="ctr">
                        <a:lnSpc>
                          <a:spcPts val="2200"/>
                        </a:lnSpc>
                        <a:spcAft>
                          <a:spcPts val="0"/>
                        </a:spcAft>
                      </a:pPr>
                      <a:r>
                        <a:rPr lang="en-US" sz="1800" kern="100">
                          <a:effectLst/>
                          <a:latin typeface="微软雅黑" panose="020B0503020204020204" pitchFamily="34" charset="-122"/>
                          <a:ea typeface="微软雅黑" panose="020B0503020204020204" pitchFamily="34" charset="-122"/>
                        </a:rPr>
                        <a:t>10.001m</a:t>
                      </a:r>
                      <a:endParaRPr lang="zh-CN" sz="18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127000" algn="ctr">
                        <a:lnSpc>
                          <a:spcPts val="2200"/>
                        </a:lnSpc>
                        <a:spcAft>
                          <a:spcPts val="0"/>
                        </a:spcAft>
                      </a:pPr>
                      <a:r>
                        <a:rPr lang="en-US" sz="1800" kern="100">
                          <a:effectLst/>
                          <a:latin typeface="微软雅黑" panose="020B0503020204020204" pitchFamily="34" charset="-122"/>
                          <a:ea typeface="微软雅黑" panose="020B0503020204020204" pitchFamily="34" charset="-122"/>
                        </a:rPr>
                        <a:t>0.001m</a:t>
                      </a:r>
                      <a:endParaRPr lang="zh-CN" sz="1800" kern="10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3000852650"/>
                  </a:ext>
                </a:extLst>
              </a:tr>
              <a:tr h="476034">
                <a:tc>
                  <a:txBody>
                    <a:bodyPr/>
                    <a:lstStyle/>
                    <a:p>
                      <a:pPr indent="127000" algn="ctr">
                        <a:lnSpc>
                          <a:spcPts val="2200"/>
                        </a:lnSpc>
                        <a:spcAft>
                          <a:spcPts val="0"/>
                        </a:spcAft>
                      </a:pPr>
                      <a:r>
                        <a:rPr lang="en-US" sz="1800" kern="100">
                          <a:effectLst/>
                          <a:latin typeface="微软雅黑" panose="020B0503020204020204" pitchFamily="34" charset="-122"/>
                          <a:ea typeface="微软雅黑" panose="020B0503020204020204" pitchFamily="34" charset="-122"/>
                        </a:rPr>
                        <a:t>35m</a:t>
                      </a:r>
                      <a:endParaRPr lang="zh-CN" sz="18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127000" algn="ctr">
                        <a:lnSpc>
                          <a:spcPts val="2200"/>
                        </a:lnSpc>
                        <a:spcAft>
                          <a:spcPts val="0"/>
                        </a:spcAft>
                      </a:pPr>
                      <a:r>
                        <a:rPr lang="en-US" sz="1800" kern="100">
                          <a:effectLst/>
                          <a:latin typeface="微软雅黑" panose="020B0503020204020204" pitchFamily="34" charset="-122"/>
                          <a:ea typeface="微软雅黑" panose="020B0503020204020204" pitchFamily="34" charset="-122"/>
                        </a:rPr>
                        <a:t>30m</a:t>
                      </a:r>
                      <a:endParaRPr lang="zh-CN" sz="18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127000" algn="ctr">
                        <a:lnSpc>
                          <a:spcPts val="2200"/>
                        </a:lnSpc>
                        <a:spcAft>
                          <a:spcPts val="0"/>
                        </a:spcAft>
                      </a:pPr>
                      <a:r>
                        <a:rPr lang="en-US" sz="1800" kern="100">
                          <a:effectLst/>
                          <a:latin typeface="微软雅黑" panose="020B0503020204020204" pitchFamily="34" charset="-122"/>
                          <a:ea typeface="微软雅黑" panose="020B0503020204020204" pitchFamily="34" charset="-122"/>
                        </a:rPr>
                        <a:t>30.810m</a:t>
                      </a:r>
                      <a:endParaRPr lang="zh-CN" sz="18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127000" algn="ctr">
                        <a:lnSpc>
                          <a:spcPts val="2200"/>
                        </a:lnSpc>
                        <a:spcAft>
                          <a:spcPts val="0"/>
                        </a:spcAft>
                      </a:pPr>
                      <a:r>
                        <a:rPr lang="en-US" sz="1800" kern="100">
                          <a:effectLst/>
                          <a:latin typeface="微软雅黑" panose="020B0503020204020204" pitchFamily="34" charset="-122"/>
                          <a:ea typeface="微软雅黑" panose="020B0503020204020204" pitchFamily="34" charset="-122"/>
                        </a:rPr>
                        <a:t>0.810m</a:t>
                      </a:r>
                      <a:endParaRPr lang="zh-CN" sz="1800" kern="10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288195146"/>
                  </a:ext>
                </a:extLst>
              </a:tr>
              <a:tr h="476034">
                <a:tc>
                  <a:txBody>
                    <a:bodyPr/>
                    <a:lstStyle/>
                    <a:p>
                      <a:pPr indent="127000" algn="ctr">
                        <a:lnSpc>
                          <a:spcPts val="2200"/>
                        </a:lnSpc>
                        <a:spcAft>
                          <a:spcPts val="0"/>
                        </a:spcAft>
                      </a:pPr>
                      <a:r>
                        <a:rPr lang="en-US" sz="1800" kern="100">
                          <a:effectLst/>
                          <a:latin typeface="微软雅黑" panose="020B0503020204020204" pitchFamily="34" charset="-122"/>
                          <a:ea typeface="微软雅黑" panose="020B0503020204020204" pitchFamily="34" charset="-122"/>
                        </a:rPr>
                        <a:t>35m</a:t>
                      </a:r>
                      <a:endParaRPr lang="zh-CN" sz="18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127000" algn="ctr">
                        <a:lnSpc>
                          <a:spcPts val="2200"/>
                        </a:lnSpc>
                        <a:spcAft>
                          <a:spcPts val="0"/>
                        </a:spcAft>
                      </a:pPr>
                      <a:r>
                        <a:rPr lang="en-US" sz="1800" kern="100">
                          <a:effectLst/>
                          <a:latin typeface="微软雅黑" panose="020B0503020204020204" pitchFamily="34" charset="-122"/>
                          <a:ea typeface="微软雅黑" panose="020B0503020204020204" pitchFamily="34" charset="-122"/>
                        </a:rPr>
                        <a:t>33m</a:t>
                      </a:r>
                      <a:endParaRPr lang="zh-CN" sz="18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127000" algn="ctr">
                        <a:lnSpc>
                          <a:spcPts val="2200"/>
                        </a:lnSpc>
                        <a:spcAft>
                          <a:spcPts val="0"/>
                        </a:spcAft>
                      </a:pPr>
                      <a:r>
                        <a:rPr lang="en-US" sz="1800" kern="100">
                          <a:effectLst/>
                          <a:latin typeface="微软雅黑" panose="020B0503020204020204" pitchFamily="34" charset="-122"/>
                          <a:ea typeface="微软雅黑" panose="020B0503020204020204" pitchFamily="34" charset="-122"/>
                        </a:rPr>
                        <a:t>31.839m</a:t>
                      </a:r>
                      <a:endParaRPr lang="zh-CN" sz="18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127000" algn="ctr">
                        <a:lnSpc>
                          <a:spcPts val="2200"/>
                        </a:lnSpc>
                        <a:spcAft>
                          <a:spcPts val="0"/>
                        </a:spcAft>
                      </a:pPr>
                      <a:r>
                        <a:rPr lang="en-US" sz="1800" kern="100" dirty="0">
                          <a:effectLst/>
                          <a:latin typeface="微软雅黑" panose="020B0503020204020204" pitchFamily="34" charset="-122"/>
                          <a:ea typeface="微软雅黑" panose="020B0503020204020204" pitchFamily="34" charset="-122"/>
                        </a:rPr>
                        <a:t>-1.161m</a:t>
                      </a:r>
                      <a:endParaRPr lang="zh-CN" sz="180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2853044452"/>
                  </a:ext>
                </a:extLst>
              </a:tr>
            </a:tbl>
          </a:graphicData>
        </a:graphic>
      </p:graphicFrame>
    </p:spTree>
    <p:extLst>
      <p:ext uri="{BB962C8B-B14F-4D97-AF65-F5344CB8AC3E}">
        <p14:creationId xmlns:p14="http://schemas.microsoft.com/office/powerpoint/2010/main" val="378692104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611187" y="261275"/>
            <a:ext cx="666069" cy="664458"/>
            <a:chOff x="611187" y="261275"/>
            <a:chExt cx="666069" cy="664458"/>
          </a:xfrm>
        </p:grpSpPr>
        <p:sp>
          <p:nvSpPr>
            <p:cNvPr id="9" name="矩形 8"/>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419575" y="362672"/>
            <a:ext cx="7113238" cy="461665"/>
          </a:xfrm>
          <a:prstGeom prst="rect">
            <a:avLst/>
          </a:prstGeom>
          <a:noFill/>
        </p:spPr>
        <p:txBody>
          <a:bodyPr wrap="square" rtlCol="0">
            <a:spAutoFit/>
          </a:bodyPr>
          <a:lstStyle/>
          <a:p>
            <a:r>
              <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rPr>
              <a:t>4</a:t>
            </a:r>
            <a:r>
              <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实验结果</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useBgFill="1">
        <p:nvSpPr>
          <p:cNvPr id="12" name="圆角矩形 11"/>
          <p:cNvSpPr/>
          <p:nvPr/>
        </p:nvSpPr>
        <p:spPr>
          <a:xfrm>
            <a:off x="611187" y="1842732"/>
            <a:ext cx="7921626" cy="1033206"/>
          </a:xfrm>
          <a:prstGeom prst="roundRect">
            <a:avLst/>
          </a:prstGeom>
          <a:ln>
            <a:solidFill>
              <a:srgbClr val="0070C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0805" tIns="250805" rIns="250805" bIns="250805" numCol="1" spcCol="1270" anchor="ctr" anchorCtr="0">
            <a:noAutofit/>
          </a:bodyPr>
          <a:lstStyle/>
          <a:p>
            <a:pPr lvl="0" indent="306000" defTabSz="2000250">
              <a:lnSpc>
                <a:spcPct val="125000"/>
              </a:lnSpc>
              <a:spcBef>
                <a:spcPct val="0"/>
              </a:spcBef>
              <a:spcAft>
                <a:spcPct val="35000"/>
              </a:spcAft>
            </a:pPr>
            <a:r>
              <a:rPr lang="zh-CN" altLang="en-US" dirty="0" smtClean="0">
                <a:solidFill>
                  <a:schemeClr val="tx1"/>
                </a:solidFill>
                <a:latin typeface="微软雅黑" panose="020B0503020204020204" pitchFamily="34" charset="-122"/>
                <a:ea typeface="微软雅黑" panose="020B0503020204020204" pitchFamily="34" charset="-122"/>
              </a:rPr>
              <a:t>根据</a:t>
            </a:r>
            <a:r>
              <a:rPr lang="zh-CN" altLang="en-US" dirty="0">
                <a:solidFill>
                  <a:schemeClr val="tx1"/>
                </a:solidFill>
                <a:latin typeface="微软雅黑" panose="020B0503020204020204" pitchFamily="34" charset="-122"/>
                <a:ea typeface="微软雅黑" panose="020B0503020204020204" pitchFamily="34" charset="-122"/>
              </a:rPr>
              <a:t>固体中声发射信号的特性，选用连续小波变换对所采集到的声发射信号做预处理，得到了信号的时频图像</a:t>
            </a:r>
            <a:r>
              <a:rPr lang="zh-CN" altLang="en-US" dirty="0" smtClean="0">
                <a:solidFill>
                  <a:schemeClr val="tx1"/>
                </a:solidFill>
                <a:latin typeface="微软雅黑" panose="020B0503020204020204" pitchFamily="34" charset="-122"/>
                <a:ea typeface="微软雅黑" panose="020B0503020204020204" pitchFamily="34" charset="-122"/>
              </a:rPr>
              <a:t>。</a:t>
            </a:r>
            <a:endParaRPr lang="zh-CN" altLang="en-US" dirty="0">
              <a:solidFill>
                <a:schemeClr val="tx1"/>
              </a:solidFill>
              <a:latin typeface="微软雅黑" panose="020B0503020204020204" pitchFamily="34" charset="-122"/>
              <a:ea typeface="微软雅黑" panose="020B0503020204020204" pitchFamily="34" charset="-122"/>
            </a:endParaRPr>
          </a:p>
        </p:txBody>
      </p:sp>
      <p:sp useBgFill="1">
        <p:nvSpPr>
          <p:cNvPr id="15" name="圆角矩形 14"/>
          <p:cNvSpPr/>
          <p:nvPr/>
        </p:nvSpPr>
        <p:spPr>
          <a:xfrm>
            <a:off x="611187" y="3015698"/>
            <a:ext cx="7921626" cy="1051343"/>
          </a:xfrm>
          <a:prstGeom prst="roundRect">
            <a:avLst/>
          </a:prstGeom>
          <a:ln>
            <a:solidFill>
              <a:srgbClr val="0070C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0805" tIns="250805" rIns="250805" bIns="250805" numCol="1" spcCol="1270" anchor="ctr" anchorCtr="0">
            <a:noAutofit/>
          </a:bodyPr>
          <a:lstStyle/>
          <a:p>
            <a:pPr indent="306000" defTabSz="2000250">
              <a:lnSpc>
                <a:spcPct val="125000"/>
              </a:lnSpc>
              <a:spcBef>
                <a:spcPct val="0"/>
              </a:spcBef>
              <a:spcAft>
                <a:spcPct val="35000"/>
              </a:spcAft>
            </a:pPr>
            <a:r>
              <a:rPr lang="zh-CN" altLang="en-US" dirty="0" smtClean="0">
                <a:solidFill>
                  <a:srgbClr val="262626"/>
                </a:solidFill>
                <a:latin typeface="微软雅黑" panose="020B0503020204020204" pitchFamily="34" charset="-122"/>
                <a:ea typeface="微软雅黑" panose="020B0503020204020204" pitchFamily="34" charset="-122"/>
              </a:rPr>
              <a:t>基于自动编码器构造了单分类算法，将缆索内的信号分为摩擦信号和非摩擦的异常断丝信号，实现了断丝现象的识别，识别率达到</a:t>
            </a:r>
            <a:r>
              <a:rPr lang="en-US" altLang="zh-CN" dirty="0" smtClean="0">
                <a:solidFill>
                  <a:srgbClr val="262626"/>
                </a:solidFill>
                <a:latin typeface="微软雅黑" panose="020B0503020204020204" pitchFamily="34" charset="-122"/>
                <a:ea typeface="微软雅黑" panose="020B0503020204020204" pitchFamily="34" charset="-122"/>
              </a:rPr>
              <a:t>80%</a:t>
            </a:r>
            <a:r>
              <a:rPr lang="zh-CN" altLang="en-US" dirty="0" smtClean="0">
                <a:solidFill>
                  <a:srgbClr val="262626"/>
                </a:solidFill>
                <a:latin typeface="微软雅黑" panose="020B0503020204020204" pitchFamily="34" charset="-122"/>
                <a:ea typeface="微软雅黑" panose="020B0503020204020204" pitchFamily="34" charset="-122"/>
              </a:rPr>
              <a:t>以上。</a:t>
            </a:r>
            <a:endParaRPr lang="en-US" altLang="zh-CN" dirty="0" smtClean="0">
              <a:solidFill>
                <a:srgbClr val="262626"/>
              </a:solidFill>
              <a:latin typeface="微软雅黑" panose="020B0503020204020204" pitchFamily="34" charset="-122"/>
              <a:ea typeface="微软雅黑" panose="020B0503020204020204" pitchFamily="34" charset="-122"/>
            </a:endParaRPr>
          </a:p>
        </p:txBody>
      </p:sp>
      <p:sp useBgFill="1">
        <p:nvSpPr>
          <p:cNvPr id="20" name="圆角矩形 19"/>
          <p:cNvSpPr/>
          <p:nvPr/>
        </p:nvSpPr>
        <p:spPr>
          <a:xfrm>
            <a:off x="611187" y="4213823"/>
            <a:ext cx="7921626" cy="1077336"/>
          </a:xfrm>
          <a:prstGeom prst="roundRect">
            <a:avLst/>
          </a:prstGeom>
          <a:ln>
            <a:solidFill>
              <a:srgbClr val="0070C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0805" tIns="250805" rIns="250805" bIns="250805" numCol="1" spcCol="1270" anchor="ctr" anchorCtr="0">
            <a:noAutofit/>
          </a:bodyPr>
          <a:lstStyle/>
          <a:p>
            <a:pPr indent="306000" defTabSz="2000250">
              <a:lnSpc>
                <a:spcPct val="125000"/>
              </a:lnSpc>
              <a:spcBef>
                <a:spcPct val="0"/>
              </a:spcBef>
              <a:spcAft>
                <a:spcPct val="35000"/>
              </a:spcAft>
            </a:pPr>
            <a:r>
              <a:rPr lang="zh-CN" altLang="en-US" dirty="0">
                <a:solidFill>
                  <a:srgbClr val="262626"/>
                </a:solidFill>
                <a:latin typeface="微软雅黑" panose="020B0503020204020204" pitchFamily="34" charset="-122"/>
                <a:ea typeface="微软雅黑" panose="020B0503020204020204" pitchFamily="34" charset="-122"/>
              </a:rPr>
              <a:t>基于小波时频图像使用门限法分别计算出每个频率下的信号分量到达两传感器的时间差</a:t>
            </a:r>
            <a:r>
              <a:rPr lang="zh-CN" altLang="en-US" dirty="0" smtClean="0">
                <a:solidFill>
                  <a:srgbClr val="262626"/>
                </a:solidFill>
                <a:latin typeface="微软雅黑" panose="020B0503020204020204" pitchFamily="34" charset="-122"/>
                <a:ea typeface="微软雅黑" panose="020B0503020204020204" pitchFamily="34" charset="-122"/>
              </a:rPr>
              <a:t>，实现了断</a:t>
            </a:r>
            <a:r>
              <a:rPr lang="zh-CN" altLang="en-US" dirty="0">
                <a:solidFill>
                  <a:srgbClr val="262626"/>
                </a:solidFill>
                <a:latin typeface="微软雅黑" panose="020B0503020204020204" pitchFamily="34" charset="-122"/>
                <a:ea typeface="微软雅黑" panose="020B0503020204020204" pitchFamily="34" charset="-122"/>
              </a:rPr>
              <a:t>丝点定位，定位精度达到</a:t>
            </a:r>
            <a:r>
              <a:rPr lang="en-US" altLang="zh-CN" dirty="0">
                <a:solidFill>
                  <a:srgbClr val="262626"/>
                </a:solidFill>
                <a:latin typeface="微软雅黑" panose="020B0503020204020204" pitchFamily="34" charset="-122"/>
                <a:ea typeface="微软雅黑" panose="020B0503020204020204" pitchFamily="34" charset="-122"/>
              </a:rPr>
              <a:t>5%</a:t>
            </a:r>
            <a:r>
              <a:rPr lang="zh-CN" altLang="en-US" dirty="0" smtClean="0">
                <a:solidFill>
                  <a:srgbClr val="262626"/>
                </a:solidFill>
                <a:latin typeface="微软雅黑" panose="020B0503020204020204" pitchFamily="34" charset="-122"/>
                <a:ea typeface="微软雅黑" panose="020B0503020204020204" pitchFamily="34" charset="-122"/>
              </a:rPr>
              <a:t>以内。</a:t>
            </a:r>
            <a:endParaRPr lang="zh-CN" altLang="en-US" dirty="0">
              <a:solidFill>
                <a:srgbClr val="262626"/>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8606970" y="6519446"/>
            <a:ext cx="638628" cy="338554"/>
            <a:chOff x="8663567" y="6519446"/>
            <a:chExt cx="638628" cy="338554"/>
          </a:xfrm>
        </p:grpSpPr>
        <p:sp>
          <p:nvSpPr>
            <p:cNvPr id="14" name="矩形 13"/>
            <p:cNvSpPr/>
            <p:nvPr/>
          </p:nvSpPr>
          <p:spPr>
            <a:xfrm>
              <a:off x="8766881" y="6519446"/>
              <a:ext cx="432000" cy="3385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20"/>
            <p:cNvSpPr txBox="1"/>
            <p:nvPr/>
          </p:nvSpPr>
          <p:spPr>
            <a:xfrm>
              <a:off x="8663567" y="6519446"/>
              <a:ext cx="638628" cy="338554"/>
            </a:xfrm>
            <a:prstGeom prst="rect">
              <a:avLst/>
            </a:prstGeom>
            <a:noFill/>
          </p:spPr>
          <p:txBody>
            <a:bodyPr wrap="square" rtlCol="0">
              <a:spAutoFit/>
            </a:bodyPr>
            <a:lstStyle/>
            <a:p>
              <a:pPr algn="ctr"/>
              <a:r>
                <a:rPr lang="en-US" altLang="zh-CN" sz="1600" dirty="0" smtClean="0">
                  <a:solidFill>
                    <a:schemeClr val="bg1"/>
                  </a:solidFill>
                  <a:latin typeface="微软雅黑" panose="020B0503020204020204" pitchFamily="34" charset="-122"/>
                  <a:ea typeface="微软雅黑" panose="020B0503020204020204" pitchFamily="34" charset="-122"/>
                </a:rPr>
                <a:t>16</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sp>
        <p:nvSpPr>
          <p:cNvPr id="21" name="文本框 29"/>
          <p:cNvSpPr txBox="1"/>
          <p:nvPr/>
        </p:nvSpPr>
        <p:spPr>
          <a:xfrm>
            <a:off x="611187" y="1384818"/>
            <a:ext cx="5775545" cy="35888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285750" indent="-285750">
              <a:lnSpc>
                <a:spcPts val="2200"/>
              </a:lnSpc>
              <a:buFont typeface="Wingdings" panose="05000000000000000000" pitchFamily="2" charset="2"/>
              <a:buChar char="Ø"/>
            </a:pPr>
            <a:r>
              <a:rPr lang="zh-CN" altLang="en-US" dirty="0" smtClean="0">
                <a:solidFill>
                  <a:srgbClr val="002060"/>
                </a:solidFill>
              </a:rPr>
              <a:t>总结</a:t>
            </a:r>
            <a:endParaRPr lang="en-US" altLang="zh-CN" dirty="0" smtClean="0">
              <a:solidFill>
                <a:srgbClr val="002060"/>
              </a:solidFill>
            </a:endParaRPr>
          </a:p>
        </p:txBody>
      </p:sp>
      <p:sp useBgFill="1">
        <p:nvSpPr>
          <p:cNvPr id="22" name="圆角矩形 21"/>
          <p:cNvSpPr/>
          <p:nvPr/>
        </p:nvSpPr>
        <p:spPr>
          <a:xfrm>
            <a:off x="582030" y="5449159"/>
            <a:ext cx="7921626" cy="1077336"/>
          </a:xfrm>
          <a:prstGeom prst="roundRect">
            <a:avLst/>
          </a:prstGeom>
          <a:ln>
            <a:solidFill>
              <a:srgbClr val="0070C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0805" tIns="250805" rIns="250805" bIns="250805" numCol="1" spcCol="1270" anchor="ctr" anchorCtr="0">
            <a:noAutofit/>
          </a:bodyPr>
          <a:lstStyle/>
          <a:p>
            <a:pPr lvl="0" indent="306000" defTabSz="2000250">
              <a:lnSpc>
                <a:spcPct val="125000"/>
              </a:lnSpc>
              <a:spcBef>
                <a:spcPct val="0"/>
              </a:spcBef>
              <a:spcAft>
                <a:spcPct val="35000"/>
              </a:spcAft>
            </a:pPr>
            <a:r>
              <a:rPr lang="zh-CN" altLang="zh-CN" dirty="0" smtClean="0">
                <a:solidFill>
                  <a:schemeClr val="tx1"/>
                </a:solidFill>
                <a:latin typeface="微软雅黑" panose="020B0503020204020204" pitchFamily="34" charset="-122"/>
                <a:ea typeface="微软雅黑" panose="020B0503020204020204" pitchFamily="34" charset="-122"/>
              </a:rPr>
              <a:t>对</a:t>
            </a:r>
            <a:r>
              <a:rPr lang="zh-CN" altLang="zh-CN" dirty="0">
                <a:solidFill>
                  <a:schemeClr val="tx1"/>
                </a:solidFill>
                <a:latin typeface="微软雅黑" panose="020B0503020204020204" pitchFamily="34" charset="-122"/>
                <a:ea typeface="微软雅黑" panose="020B0503020204020204" pitchFamily="34" charset="-122"/>
              </a:rPr>
              <a:t>基于</a:t>
            </a:r>
            <a:r>
              <a:rPr lang="en-US" altLang="zh-CN" dirty="0" err="1">
                <a:solidFill>
                  <a:schemeClr val="tx1"/>
                </a:solidFill>
                <a:latin typeface="微软雅黑" panose="020B0503020204020204" pitchFamily="34" charset="-122"/>
                <a:ea typeface="微软雅黑" panose="020B0503020204020204" pitchFamily="34" charset="-122"/>
              </a:rPr>
              <a:t>PCIe</a:t>
            </a:r>
            <a:r>
              <a:rPr lang="zh-CN" altLang="zh-CN" dirty="0">
                <a:solidFill>
                  <a:schemeClr val="tx1"/>
                </a:solidFill>
                <a:latin typeface="微软雅黑" panose="020B0503020204020204" pitchFamily="34" charset="-122"/>
                <a:ea typeface="微软雅黑" panose="020B0503020204020204" pitchFamily="34" charset="-122"/>
              </a:rPr>
              <a:t>通讯的声发射检测系统进行了设计</a:t>
            </a:r>
            <a:r>
              <a:rPr lang="zh-CN" altLang="zh-CN" dirty="0" smtClean="0">
                <a:solidFill>
                  <a:schemeClr val="tx1"/>
                </a:solidFill>
                <a:latin typeface="微软雅黑" panose="020B0503020204020204" pitchFamily="34" charset="-122"/>
                <a:ea typeface="微软雅黑" panose="020B0503020204020204" pitchFamily="34" charset="-122"/>
              </a:rPr>
              <a:t>，实现</a:t>
            </a:r>
            <a:r>
              <a:rPr lang="zh-CN" altLang="zh-CN" dirty="0">
                <a:solidFill>
                  <a:schemeClr val="tx1"/>
                </a:solidFill>
                <a:latin typeface="微软雅黑" panose="020B0503020204020204" pitchFamily="34" charset="-122"/>
                <a:ea typeface="微软雅黑" panose="020B0503020204020204" pitchFamily="34" charset="-122"/>
              </a:rPr>
              <a:t>了声发射信号的高速全波形采集和存储，以及断丝的判别结果和定位结果的显示。</a:t>
            </a:r>
            <a:endParaRPr lang="zh-CN" altLang="en-US"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12603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par>
                                <p:cTn id="13" presetID="12" presetClass="entr" presetSubtype="1"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p:tgtEl>
                                          <p:spTgt spid="12"/>
                                        </p:tgtEl>
                                        <p:attrNameLst>
                                          <p:attrName>ppt_y</p:attrName>
                                        </p:attrNameLst>
                                      </p:cBhvr>
                                      <p:tavLst>
                                        <p:tav tm="0">
                                          <p:val>
                                            <p:strVal val="#ppt_y-#ppt_h*1.125000"/>
                                          </p:val>
                                        </p:tav>
                                        <p:tav tm="100000">
                                          <p:val>
                                            <p:strVal val="#ppt_y"/>
                                          </p:val>
                                        </p:tav>
                                      </p:tavLst>
                                    </p:anim>
                                    <p:animEffect transition="in" filter="wipe(down)">
                                      <p:cBhvr>
                                        <p:cTn id="16" dur="500"/>
                                        <p:tgtEl>
                                          <p:spTgt spid="12"/>
                                        </p:tgtEl>
                                      </p:cBhvr>
                                    </p:animEffect>
                                  </p:childTnLst>
                                </p:cTn>
                              </p:par>
                              <p:par>
                                <p:cTn id="17" presetID="12" presetClass="entr" presetSubtype="1" fill="hold" grpId="0" nodeType="withEffect">
                                  <p:stCondLst>
                                    <p:cond delay="75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p:tgtEl>
                                          <p:spTgt spid="15"/>
                                        </p:tgtEl>
                                        <p:attrNameLst>
                                          <p:attrName>ppt_y</p:attrName>
                                        </p:attrNameLst>
                                      </p:cBhvr>
                                      <p:tavLst>
                                        <p:tav tm="0">
                                          <p:val>
                                            <p:strVal val="#ppt_y-#ppt_h*1.125000"/>
                                          </p:val>
                                        </p:tav>
                                        <p:tav tm="100000">
                                          <p:val>
                                            <p:strVal val="#ppt_y"/>
                                          </p:val>
                                        </p:tav>
                                      </p:tavLst>
                                    </p:anim>
                                    <p:animEffect transition="in" filter="wipe(down)">
                                      <p:cBhvr>
                                        <p:cTn id="20" dur="500"/>
                                        <p:tgtEl>
                                          <p:spTgt spid="15"/>
                                        </p:tgtEl>
                                      </p:cBhvr>
                                    </p:animEffect>
                                  </p:childTnLst>
                                </p:cTn>
                              </p:par>
                              <p:par>
                                <p:cTn id="21" presetID="12" presetClass="entr" presetSubtype="1" fill="hold" grpId="0" nodeType="withEffect">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p:tgtEl>
                                          <p:spTgt spid="20"/>
                                        </p:tgtEl>
                                        <p:attrNameLst>
                                          <p:attrName>ppt_y</p:attrName>
                                        </p:attrNameLst>
                                      </p:cBhvr>
                                      <p:tavLst>
                                        <p:tav tm="0">
                                          <p:val>
                                            <p:strVal val="#ppt_y-#ppt_h*1.125000"/>
                                          </p:val>
                                        </p:tav>
                                        <p:tav tm="100000">
                                          <p:val>
                                            <p:strVal val="#ppt_y"/>
                                          </p:val>
                                        </p:tav>
                                      </p:tavLst>
                                    </p:anim>
                                    <p:animEffect transition="in" filter="wipe(down)">
                                      <p:cBhvr>
                                        <p:cTn id="24" dur="500"/>
                                        <p:tgtEl>
                                          <p:spTgt spid="20"/>
                                        </p:tgtEl>
                                      </p:cBhvr>
                                    </p:animEffect>
                                  </p:childTnLst>
                                </p:cTn>
                              </p:par>
                              <p:par>
                                <p:cTn id="25" presetID="22" presetClass="entr" presetSubtype="2" fill="hold" nodeType="withEffect">
                                  <p:stCondLst>
                                    <p:cond delay="250"/>
                                  </p:stCondLst>
                                  <p:childTnLst>
                                    <p:set>
                                      <p:cBhvr>
                                        <p:cTn id="26" dur="1" fill="hold">
                                          <p:stCondLst>
                                            <p:cond delay="0"/>
                                          </p:stCondLst>
                                        </p:cTn>
                                        <p:tgtEl>
                                          <p:spTgt spid="13"/>
                                        </p:tgtEl>
                                        <p:attrNameLst>
                                          <p:attrName>style.visibility</p:attrName>
                                        </p:attrNameLst>
                                      </p:cBhvr>
                                      <p:to>
                                        <p:strVal val="visible"/>
                                      </p:to>
                                    </p:set>
                                    <p:animEffect transition="in" filter="wipe(right)">
                                      <p:cBhvr>
                                        <p:cTn id="27" dur="500"/>
                                        <p:tgtEl>
                                          <p:spTgt spid="13"/>
                                        </p:tgtEl>
                                      </p:cBhvr>
                                    </p:animEffect>
                                  </p:childTnLst>
                                </p:cTn>
                              </p:par>
                              <p:par>
                                <p:cTn id="28" presetID="12" presetClass="entr" presetSubtype="1" fill="hold" grpId="0" nodeType="withEffect">
                                  <p:stCondLst>
                                    <p:cond delay="500"/>
                                  </p:stCondLst>
                                  <p:childTnLst>
                                    <p:set>
                                      <p:cBhvr>
                                        <p:cTn id="29" dur="1" fill="hold">
                                          <p:stCondLst>
                                            <p:cond delay="0"/>
                                          </p:stCondLst>
                                        </p:cTn>
                                        <p:tgtEl>
                                          <p:spTgt spid="22"/>
                                        </p:tgtEl>
                                        <p:attrNameLst>
                                          <p:attrName>style.visibility</p:attrName>
                                        </p:attrNameLst>
                                      </p:cBhvr>
                                      <p:to>
                                        <p:strVal val="visible"/>
                                      </p:to>
                                    </p:set>
                                    <p:anim calcmode="lin" valueType="num">
                                      <p:cBhvr additive="base">
                                        <p:cTn id="30" dur="500"/>
                                        <p:tgtEl>
                                          <p:spTgt spid="22"/>
                                        </p:tgtEl>
                                        <p:attrNameLst>
                                          <p:attrName>ppt_y</p:attrName>
                                        </p:attrNameLst>
                                      </p:cBhvr>
                                      <p:tavLst>
                                        <p:tav tm="0">
                                          <p:val>
                                            <p:strVal val="#ppt_y-#ppt_h*1.125000"/>
                                          </p:val>
                                        </p:tav>
                                        <p:tav tm="100000">
                                          <p:val>
                                            <p:strVal val="#ppt_y"/>
                                          </p:val>
                                        </p:tav>
                                      </p:tavLst>
                                    </p:anim>
                                    <p:animEffect transition="in" filter="wipe(down)">
                                      <p:cBhvr>
                                        <p:cTn id="3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2" grpId="0" animBg="1"/>
      <p:bldP spid="15" grpId="0" animBg="1"/>
      <p:bldP spid="20" grpId="0" animBg="1"/>
      <p:bldP spid="2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611187" y="261275"/>
            <a:ext cx="666069" cy="664458"/>
            <a:chOff x="611187" y="261275"/>
            <a:chExt cx="666069" cy="664458"/>
          </a:xfrm>
        </p:grpSpPr>
        <p:sp>
          <p:nvSpPr>
            <p:cNvPr id="9" name="矩形 8"/>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419575" y="362672"/>
            <a:ext cx="7113238" cy="461665"/>
          </a:xfrm>
          <a:prstGeom prst="rect">
            <a:avLst/>
          </a:prstGeom>
          <a:noFill/>
        </p:spPr>
        <p:txBody>
          <a:bodyPr wrap="square" rtlCol="0">
            <a:spAutoFit/>
          </a:bodyPr>
          <a:lstStyle/>
          <a:p>
            <a:r>
              <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rPr>
              <a:t>4</a:t>
            </a:r>
            <a:r>
              <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实验结果</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 name="右箭头 9"/>
          <p:cNvSpPr/>
          <p:nvPr/>
        </p:nvSpPr>
        <p:spPr>
          <a:xfrm>
            <a:off x="1205308" y="1194544"/>
            <a:ext cx="6733382" cy="4468912"/>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useBgFill="1">
        <p:nvSpPr>
          <p:cNvPr id="12" name="圆角矩形 11"/>
          <p:cNvSpPr/>
          <p:nvPr/>
        </p:nvSpPr>
        <p:spPr>
          <a:xfrm>
            <a:off x="611187" y="2565400"/>
            <a:ext cx="2376488" cy="2902051"/>
          </a:xfrm>
          <a:prstGeom prst="roundRect">
            <a:avLst/>
          </a:prstGeom>
          <a:ln>
            <a:solidFill>
              <a:srgbClr val="0070C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0805" tIns="250805" rIns="250805" bIns="250805" numCol="1" spcCol="1270" anchor="ctr" anchorCtr="0">
            <a:noAutofit/>
          </a:bodyPr>
          <a:lstStyle/>
          <a:p>
            <a:pPr lvl="0" indent="306000" defTabSz="2000250">
              <a:lnSpc>
                <a:spcPct val="125000"/>
              </a:lnSpc>
              <a:spcBef>
                <a:spcPct val="0"/>
              </a:spcBef>
              <a:spcAft>
                <a:spcPct val="35000"/>
              </a:spcAft>
            </a:pPr>
            <a:r>
              <a:rPr lang="zh-CN" altLang="en-US" dirty="0" smtClean="0">
                <a:solidFill>
                  <a:schemeClr val="tx1"/>
                </a:solidFill>
                <a:latin typeface="微软雅黑" panose="020B0503020204020204" pitchFamily="34" charset="-122"/>
                <a:ea typeface="微软雅黑" panose="020B0503020204020204" pitchFamily="34" charset="-122"/>
              </a:rPr>
              <a:t>识别算法方面，对于图像信息仅利用了一维，未来可以考虑加入卷积核等操作，利用图像的二维信息进行识别。</a:t>
            </a:r>
            <a:endParaRPr lang="zh-CN" altLang="en-US" dirty="0">
              <a:solidFill>
                <a:schemeClr val="tx1"/>
              </a:solidFill>
              <a:latin typeface="微软雅黑" panose="020B0503020204020204" pitchFamily="34" charset="-122"/>
              <a:ea typeface="微软雅黑" panose="020B0503020204020204" pitchFamily="34" charset="-122"/>
            </a:endParaRPr>
          </a:p>
        </p:txBody>
      </p:sp>
      <p:sp useBgFill="1">
        <p:nvSpPr>
          <p:cNvPr id="15" name="圆角矩形 14"/>
          <p:cNvSpPr/>
          <p:nvPr/>
        </p:nvSpPr>
        <p:spPr>
          <a:xfrm>
            <a:off x="3218656" y="2565400"/>
            <a:ext cx="2376488" cy="2908299"/>
          </a:xfrm>
          <a:prstGeom prst="roundRect">
            <a:avLst/>
          </a:prstGeom>
          <a:ln>
            <a:solidFill>
              <a:srgbClr val="0070C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0805" tIns="250805" rIns="250805" bIns="250805" numCol="1" spcCol="1270" anchor="ctr" anchorCtr="0">
            <a:noAutofit/>
          </a:bodyPr>
          <a:lstStyle/>
          <a:p>
            <a:pPr indent="306000" defTabSz="2000250">
              <a:lnSpc>
                <a:spcPct val="125000"/>
              </a:lnSpc>
              <a:spcBef>
                <a:spcPct val="0"/>
              </a:spcBef>
              <a:spcAft>
                <a:spcPct val="35000"/>
              </a:spcAft>
            </a:pPr>
            <a:r>
              <a:rPr lang="zh-CN" altLang="en-US" dirty="0" smtClean="0">
                <a:solidFill>
                  <a:srgbClr val="262626"/>
                </a:solidFill>
                <a:latin typeface="微软雅黑" panose="020B0503020204020204" pitchFamily="34" charset="-122"/>
                <a:ea typeface="微软雅黑" panose="020B0503020204020204" pitchFamily="34" charset="-122"/>
              </a:rPr>
              <a:t>定位算法方面，目前未考虑信号的多模态特性，以及多个信号源叠加的情况。未来可针对这些情况进行研究。</a:t>
            </a:r>
            <a:endParaRPr lang="zh-CN" altLang="en-US" dirty="0">
              <a:solidFill>
                <a:srgbClr val="262626"/>
              </a:solidFill>
              <a:latin typeface="微软雅黑" panose="020B0503020204020204" pitchFamily="34" charset="-122"/>
              <a:ea typeface="微软雅黑" panose="020B0503020204020204" pitchFamily="34" charset="-122"/>
            </a:endParaRPr>
          </a:p>
        </p:txBody>
      </p:sp>
      <p:sp useBgFill="1">
        <p:nvSpPr>
          <p:cNvPr id="20" name="圆角矩形 19"/>
          <p:cNvSpPr/>
          <p:nvPr/>
        </p:nvSpPr>
        <p:spPr>
          <a:xfrm>
            <a:off x="5864224" y="2552700"/>
            <a:ext cx="2403475" cy="2933700"/>
          </a:xfrm>
          <a:prstGeom prst="roundRect">
            <a:avLst/>
          </a:prstGeom>
          <a:ln>
            <a:solidFill>
              <a:srgbClr val="0070C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0805" tIns="250805" rIns="250805" bIns="250805" numCol="1" spcCol="1270" anchor="ctr" anchorCtr="0">
            <a:noAutofit/>
          </a:bodyPr>
          <a:lstStyle/>
          <a:p>
            <a:pPr indent="306000" defTabSz="2000250">
              <a:lnSpc>
                <a:spcPct val="125000"/>
              </a:lnSpc>
              <a:spcBef>
                <a:spcPct val="0"/>
              </a:spcBef>
              <a:spcAft>
                <a:spcPct val="35000"/>
              </a:spcAft>
            </a:pPr>
            <a:r>
              <a:rPr lang="zh-CN" altLang="en-US" dirty="0" smtClean="0">
                <a:solidFill>
                  <a:srgbClr val="262626"/>
                </a:solidFill>
                <a:latin typeface="微软雅黑" panose="020B0503020204020204" pitchFamily="34" charset="-122"/>
                <a:ea typeface="微软雅黑" panose="020B0503020204020204" pitchFamily="34" charset="-122"/>
              </a:rPr>
              <a:t>当前算法仅适用于信号幅值较大的情况，</a:t>
            </a:r>
            <a:r>
              <a:rPr lang="zh-CN" altLang="zh-CN" dirty="0" smtClean="0">
                <a:solidFill>
                  <a:srgbClr val="262626"/>
                </a:solidFill>
                <a:latin typeface="微软雅黑" panose="020B0503020204020204" pitchFamily="34" charset="-122"/>
                <a:ea typeface="微软雅黑" panose="020B0503020204020204" pitchFamily="34" charset="-122"/>
              </a:rPr>
              <a:t>未来可针对</a:t>
            </a:r>
            <a:r>
              <a:rPr lang="zh-CN" altLang="zh-CN" dirty="0">
                <a:solidFill>
                  <a:srgbClr val="262626"/>
                </a:solidFill>
                <a:latin typeface="微软雅黑" panose="020B0503020204020204" pitchFamily="34" charset="-122"/>
                <a:ea typeface="微软雅黑" panose="020B0503020204020204" pitchFamily="34" charset="-122"/>
              </a:rPr>
              <a:t>微弱信号做出进一步的调整</a:t>
            </a:r>
            <a:r>
              <a:rPr lang="zh-CN" altLang="zh-CN" dirty="0" smtClean="0">
                <a:solidFill>
                  <a:srgbClr val="262626"/>
                </a:solidFill>
                <a:latin typeface="微软雅黑" panose="020B0503020204020204" pitchFamily="34" charset="-122"/>
                <a:ea typeface="微软雅黑" panose="020B0503020204020204" pitchFamily="34" charset="-122"/>
              </a:rPr>
              <a:t>，</a:t>
            </a:r>
            <a:r>
              <a:rPr lang="zh-CN" altLang="en-US" dirty="0" smtClean="0">
                <a:solidFill>
                  <a:srgbClr val="262626"/>
                </a:solidFill>
                <a:latin typeface="微软雅黑" panose="020B0503020204020204" pitchFamily="34" charset="-122"/>
                <a:ea typeface="微软雅黑" panose="020B0503020204020204" pitchFamily="34" charset="-122"/>
              </a:rPr>
              <a:t>并</a:t>
            </a:r>
            <a:r>
              <a:rPr lang="zh-CN" altLang="en-US" dirty="0" smtClean="0">
                <a:solidFill>
                  <a:srgbClr val="262626"/>
                </a:solidFill>
                <a:latin typeface="微软雅黑" panose="020B0503020204020204" pitchFamily="34" charset="-122"/>
                <a:ea typeface="微软雅黑" panose="020B0503020204020204" pitchFamily="34" charset="-122"/>
              </a:rPr>
              <a:t>在真实桥梁上进行实验</a:t>
            </a:r>
            <a:r>
              <a:rPr lang="zh-CN" altLang="zh-CN" dirty="0" smtClean="0">
                <a:solidFill>
                  <a:srgbClr val="262626"/>
                </a:solidFill>
                <a:latin typeface="微软雅黑" panose="020B0503020204020204" pitchFamily="34" charset="-122"/>
                <a:ea typeface="微软雅黑" panose="020B0503020204020204" pitchFamily="34" charset="-122"/>
              </a:rPr>
              <a:t>。</a:t>
            </a:r>
            <a:endParaRPr lang="zh-CN" altLang="en-US" dirty="0">
              <a:solidFill>
                <a:srgbClr val="262626"/>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8606970" y="6519446"/>
            <a:ext cx="638628" cy="338554"/>
            <a:chOff x="8663567" y="6519446"/>
            <a:chExt cx="638628" cy="338554"/>
          </a:xfrm>
        </p:grpSpPr>
        <p:sp>
          <p:nvSpPr>
            <p:cNvPr id="14" name="矩形 13"/>
            <p:cNvSpPr/>
            <p:nvPr/>
          </p:nvSpPr>
          <p:spPr>
            <a:xfrm>
              <a:off x="8766881" y="6519446"/>
              <a:ext cx="432000" cy="3385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20"/>
            <p:cNvSpPr txBox="1"/>
            <p:nvPr/>
          </p:nvSpPr>
          <p:spPr>
            <a:xfrm>
              <a:off x="8663567" y="6519446"/>
              <a:ext cx="638628" cy="338554"/>
            </a:xfrm>
            <a:prstGeom prst="rect">
              <a:avLst/>
            </a:prstGeom>
            <a:noFill/>
          </p:spPr>
          <p:txBody>
            <a:bodyPr wrap="square" rtlCol="0">
              <a:spAutoFit/>
            </a:bodyPr>
            <a:lstStyle/>
            <a:p>
              <a:pPr algn="ctr"/>
              <a:r>
                <a:rPr lang="en-US" altLang="zh-CN" sz="1600" dirty="0" smtClean="0">
                  <a:solidFill>
                    <a:schemeClr val="bg1"/>
                  </a:solidFill>
                  <a:latin typeface="微软雅黑" panose="020B0503020204020204" pitchFamily="34" charset="-122"/>
                  <a:ea typeface="微软雅黑" panose="020B0503020204020204" pitchFamily="34" charset="-122"/>
                </a:rPr>
                <a:t>16</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sp>
        <p:nvSpPr>
          <p:cNvPr id="21" name="文本框 29"/>
          <p:cNvSpPr txBox="1"/>
          <p:nvPr/>
        </p:nvSpPr>
        <p:spPr>
          <a:xfrm>
            <a:off x="611187" y="1384818"/>
            <a:ext cx="5775545" cy="35888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285750" indent="-285750">
              <a:lnSpc>
                <a:spcPts val="2200"/>
              </a:lnSpc>
              <a:buFont typeface="Wingdings" panose="05000000000000000000" pitchFamily="2" charset="2"/>
              <a:buChar char="Ø"/>
            </a:pPr>
            <a:r>
              <a:rPr lang="zh-CN" altLang="en-US" dirty="0" smtClean="0">
                <a:solidFill>
                  <a:srgbClr val="002060"/>
                </a:solidFill>
              </a:rPr>
              <a:t>展望</a:t>
            </a:r>
            <a:endParaRPr lang="en-US" altLang="zh-CN" dirty="0" smtClean="0">
              <a:solidFill>
                <a:srgbClr val="002060"/>
              </a:solidFill>
            </a:endParaRPr>
          </a:p>
        </p:txBody>
      </p:sp>
    </p:spTree>
    <p:extLst>
      <p:ext uri="{BB962C8B-B14F-4D97-AF65-F5344CB8AC3E}">
        <p14:creationId xmlns:p14="http://schemas.microsoft.com/office/powerpoint/2010/main" val="422851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par>
                                <p:cTn id="13" presetID="22" presetClass="entr" presetSubtype="8" fill="hold" nodeType="withEffect">
                                  <p:stCondLst>
                                    <p:cond delay="25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par>
                                <p:cTn id="16" presetID="12" presetClass="entr" presetSubtype="1" fill="hold" grpId="0" nodeType="withEffect">
                                  <p:stCondLst>
                                    <p:cond delay="50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p:tgtEl>
                                          <p:spTgt spid="12"/>
                                        </p:tgtEl>
                                        <p:attrNameLst>
                                          <p:attrName>ppt_y</p:attrName>
                                        </p:attrNameLst>
                                      </p:cBhvr>
                                      <p:tavLst>
                                        <p:tav tm="0">
                                          <p:val>
                                            <p:strVal val="#ppt_y-#ppt_h*1.125000"/>
                                          </p:val>
                                        </p:tav>
                                        <p:tav tm="100000">
                                          <p:val>
                                            <p:strVal val="#ppt_y"/>
                                          </p:val>
                                        </p:tav>
                                      </p:tavLst>
                                    </p:anim>
                                    <p:animEffect transition="in" filter="wipe(down)">
                                      <p:cBhvr>
                                        <p:cTn id="19" dur="500"/>
                                        <p:tgtEl>
                                          <p:spTgt spid="12"/>
                                        </p:tgtEl>
                                      </p:cBhvr>
                                    </p:animEffect>
                                  </p:childTnLst>
                                </p:cTn>
                              </p:par>
                              <p:par>
                                <p:cTn id="20" presetID="12" presetClass="entr" presetSubtype="1" fill="hold" grpId="0" nodeType="withEffect">
                                  <p:stCondLst>
                                    <p:cond delay="75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p:tgtEl>
                                          <p:spTgt spid="15"/>
                                        </p:tgtEl>
                                        <p:attrNameLst>
                                          <p:attrName>ppt_y</p:attrName>
                                        </p:attrNameLst>
                                      </p:cBhvr>
                                      <p:tavLst>
                                        <p:tav tm="0">
                                          <p:val>
                                            <p:strVal val="#ppt_y-#ppt_h*1.125000"/>
                                          </p:val>
                                        </p:tav>
                                        <p:tav tm="100000">
                                          <p:val>
                                            <p:strVal val="#ppt_y"/>
                                          </p:val>
                                        </p:tav>
                                      </p:tavLst>
                                    </p:anim>
                                    <p:animEffect transition="in" filter="wipe(down)">
                                      <p:cBhvr>
                                        <p:cTn id="23" dur="500"/>
                                        <p:tgtEl>
                                          <p:spTgt spid="15"/>
                                        </p:tgtEl>
                                      </p:cBhvr>
                                    </p:animEffect>
                                  </p:childTnLst>
                                </p:cTn>
                              </p:par>
                              <p:par>
                                <p:cTn id="24" presetID="12" presetClass="entr" presetSubtype="1" fill="hold" grpId="0" nodeType="withEffect">
                                  <p:stCondLst>
                                    <p:cond delay="1000"/>
                                  </p:stCondLst>
                                  <p:childTnLst>
                                    <p:set>
                                      <p:cBhvr>
                                        <p:cTn id="25" dur="1" fill="hold">
                                          <p:stCondLst>
                                            <p:cond delay="0"/>
                                          </p:stCondLst>
                                        </p:cTn>
                                        <p:tgtEl>
                                          <p:spTgt spid="20"/>
                                        </p:tgtEl>
                                        <p:attrNameLst>
                                          <p:attrName>style.visibility</p:attrName>
                                        </p:attrNameLst>
                                      </p:cBhvr>
                                      <p:to>
                                        <p:strVal val="visible"/>
                                      </p:to>
                                    </p:set>
                                    <p:anim calcmode="lin" valueType="num">
                                      <p:cBhvr additive="base">
                                        <p:cTn id="26" dur="500"/>
                                        <p:tgtEl>
                                          <p:spTgt spid="20"/>
                                        </p:tgtEl>
                                        <p:attrNameLst>
                                          <p:attrName>ppt_y</p:attrName>
                                        </p:attrNameLst>
                                      </p:cBhvr>
                                      <p:tavLst>
                                        <p:tav tm="0">
                                          <p:val>
                                            <p:strVal val="#ppt_y-#ppt_h*1.125000"/>
                                          </p:val>
                                        </p:tav>
                                        <p:tav tm="100000">
                                          <p:val>
                                            <p:strVal val="#ppt_y"/>
                                          </p:val>
                                        </p:tav>
                                      </p:tavLst>
                                    </p:anim>
                                    <p:animEffect transition="in" filter="wipe(down)">
                                      <p:cBhvr>
                                        <p:cTn id="27" dur="500"/>
                                        <p:tgtEl>
                                          <p:spTgt spid="20"/>
                                        </p:tgtEl>
                                      </p:cBhvr>
                                    </p:animEffect>
                                  </p:childTnLst>
                                </p:cTn>
                              </p:par>
                              <p:par>
                                <p:cTn id="28" presetID="22" presetClass="entr" presetSubtype="2" fill="hold" nodeType="withEffect">
                                  <p:stCondLst>
                                    <p:cond delay="250"/>
                                  </p:stCondLst>
                                  <p:childTnLst>
                                    <p:set>
                                      <p:cBhvr>
                                        <p:cTn id="29" dur="1" fill="hold">
                                          <p:stCondLst>
                                            <p:cond delay="0"/>
                                          </p:stCondLst>
                                        </p:cTn>
                                        <p:tgtEl>
                                          <p:spTgt spid="13"/>
                                        </p:tgtEl>
                                        <p:attrNameLst>
                                          <p:attrName>style.visibility</p:attrName>
                                        </p:attrNameLst>
                                      </p:cBhvr>
                                      <p:to>
                                        <p:strVal val="visible"/>
                                      </p:to>
                                    </p:set>
                                    <p:animEffect transition="in" filter="wipe(right)">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2" grpId="0" animBg="1"/>
      <p:bldP spid="15" grpId="0" animBg="1"/>
      <p:bldP spid="2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460502"/>
            <a:ext cx="9144000" cy="2616089"/>
            <a:chOff x="0" y="2716812"/>
            <a:chExt cx="5991142" cy="1361673"/>
          </a:xfrm>
        </p:grpSpPr>
        <p:sp>
          <p:nvSpPr>
            <p:cNvPr id="30" name="矩形 29"/>
            <p:cNvSpPr/>
            <p:nvPr/>
          </p:nvSpPr>
          <p:spPr>
            <a:xfrm>
              <a:off x="0" y="3805061"/>
              <a:ext cx="5991141" cy="2734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0" y="2716812"/>
              <a:ext cx="5991142" cy="9934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687473" y="2836848"/>
              <a:ext cx="3975123" cy="728899"/>
            </a:xfrm>
            <a:prstGeom prst="rect">
              <a:avLst/>
            </a:prstGeom>
            <a:noFill/>
          </p:spPr>
          <p:txBody>
            <a:bodyPr wrap="square" rtlCol="0">
              <a:spAutoFit/>
            </a:bodyPr>
            <a:lstStyle/>
            <a:p>
              <a:pPr algn="r">
                <a:lnSpc>
                  <a:spcPct val="125000"/>
                </a:lnSpc>
              </a:pPr>
              <a:r>
                <a:rPr lang="zh-CN" altLang="en-US" sz="3400" b="1" dirty="0" smtClean="0">
                  <a:solidFill>
                    <a:schemeClr val="bg1"/>
                  </a:solidFill>
                  <a:latin typeface="微软雅黑" panose="020B0503020204020204" pitchFamily="34" charset="-122"/>
                  <a:ea typeface="微软雅黑" panose="020B0503020204020204" pitchFamily="34" charset="-122"/>
                </a:rPr>
                <a:t>感谢各位老师和</a:t>
              </a:r>
              <a:r>
                <a:rPr lang="zh-CN" altLang="en-US" sz="3400" b="1" dirty="0" smtClean="0">
                  <a:solidFill>
                    <a:schemeClr val="bg1"/>
                  </a:solidFill>
                  <a:latin typeface="微软雅黑" panose="020B0503020204020204" pitchFamily="34" charset="-122"/>
                  <a:ea typeface="微软雅黑" panose="020B0503020204020204" pitchFamily="34" charset="-122"/>
                </a:rPr>
                <a:t>同学</a:t>
              </a:r>
              <a:r>
                <a:rPr lang="en-US" altLang="zh-CN" sz="3400" b="1" dirty="0" smtClean="0">
                  <a:solidFill>
                    <a:schemeClr val="bg1"/>
                  </a:solidFill>
                  <a:latin typeface="微软雅黑" panose="020B0503020204020204" pitchFamily="34" charset="-122"/>
                  <a:ea typeface="微软雅黑" panose="020B0503020204020204" pitchFamily="34" charset="-122"/>
                </a:rPr>
                <a:t>!</a:t>
              </a:r>
            </a:p>
            <a:p>
              <a:pPr algn="r">
                <a:lnSpc>
                  <a:spcPct val="125000"/>
                </a:lnSpc>
              </a:pPr>
              <a:r>
                <a:rPr lang="zh-CN" altLang="en-US" sz="3400" b="1" dirty="0" smtClean="0">
                  <a:solidFill>
                    <a:schemeClr val="bg1"/>
                  </a:solidFill>
                  <a:latin typeface="微软雅黑" panose="020B0503020204020204" pitchFamily="34" charset="-122"/>
                  <a:ea typeface="微软雅黑" panose="020B0503020204020204" pitchFamily="34" charset="-122"/>
                </a:rPr>
                <a:t>恳请各位老师和同学批评指正</a:t>
              </a:r>
              <a:r>
                <a:rPr lang="en-US" altLang="zh-CN" sz="3400" b="1" dirty="0" smtClean="0">
                  <a:solidFill>
                    <a:schemeClr val="bg1"/>
                  </a:solidFill>
                  <a:latin typeface="微软雅黑" panose="020B0503020204020204" pitchFamily="34" charset="-122"/>
                  <a:ea typeface="微软雅黑" panose="020B0503020204020204" pitchFamily="34" charset="-122"/>
                </a:rPr>
                <a:t>!</a:t>
              </a:r>
              <a:endParaRPr lang="zh-CN" altLang="en-US" sz="34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222586" y="2787385"/>
            <a:ext cx="1224000" cy="1223998"/>
            <a:chOff x="222586" y="2787385"/>
            <a:chExt cx="1224000" cy="1223998"/>
          </a:xfrm>
        </p:grpSpPr>
        <p:sp>
          <p:nvSpPr>
            <p:cNvPr id="20" name="椭圆 19"/>
            <p:cNvSpPr/>
            <p:nvPr/>
          </p:nvSpPr>
          <p:spPr>
            <a:xfrm>
              <a:off x="222586" y="2787385"/>
              <a:ext cx="1224000" cy="1223998"/>
            </a:xfrm>
            <a:prstGeom prst="ellipse">
              <a:avLst/>
            </a:pr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5"/>
            <p:cNvSpPr>
              <a:spLocks noEditPoints="1"/>
            </p:cNvSpPr>
            <p:nvPr/>
          </p:nvSpPr>
          <p:spPr bwMode="auto">
            <a:xfrm>
              <a:off x="446632" y="3034538"/>
              <a:ext cx="775907" cy="729691"/>
            </a:xfrm>
            <a:custGeom>
              <a:avLst/>
              <a:gdLst>
                <a:gd name="T0" fmla="*/ 8 w 97"/>
                <a:gd name="T1" fmla="*/ 10 h 91"/>
                <a:gd name="T2" fmla="*/ 28 w 97"/>
                <a:gd name="T3" fmla="*/ 10 h 91"/>
                <a:gd name="T4" fmla="*/ 41 w 97"/>
                <a:gd name="T5" fmla="*/ 45 h 91"/>
                <a:gd name="T6" fmla="*/ 51 w 97"/>
                <a:gd name="T7" fmla="*/ 41 h 91"/>
                <a:gd name="T8" fmla="*/ 59 w 97"/>
                <a:gd name="T9" fmla="*/ 46 h 91"/>
                <a:gd name="T10" fmla="*/ 66 w 97"/>
                <a:gd name="T11" fmla="*/ 27 h 91"/>
                <a:gd name="T12" fmla="*/ 73 w 97"/>
                <a:gd name="T13" fmla="*/ 34 h 91"/>
                <a:gd name="T14" fmla="*/ 83 w 97"/>
                <a:gd name="T15" fmla="*/ 23 h 91"/>
                <a:gd name="T16" fmla="*/ 73 w 97"/>
                <a:gd name="T17" fmla="*/ 40 h 91"/>
                <a:gd name="T18" fmla="*/ 67 w 97"/>
                <a:gd name="T19" fmla="*/ 33 h 91"/>
                <a:gd name="T20" fmla="*/ 61 w 97"/>
                <a:gd name="T21" fmla="*/ 51 h 91"/>
                <a:gd name="T22" fmla="*/ 51 w 97"/>
                <a:gd name="T23" fmla="*/ 45 h 91"/>
                <a:gd name="T24" fmla="*/ 41 w 97"/>
                <a:gd name="T25" fmla="*/ 45 h 91"/>
                <a:gd name="T26" fmla="*/ 74 w 97"/>
                <a:gd name="T27" fmla="*/ 86 h 91"/>
                <a:gd name="T28" fmla="*/ 43 w 97"/>
                <a:gd name="T29" fmla="*/ 91 h 91"/>
                <a:gd name="T30" fmla="*/ 63 w 97"/>
                <a:gd name="T31" fmla="*/ 68 h 91"/>
                <a:gd name="T32" fmla="*/ 97 w 97"/>
                <a:gd name="T33" fmla="*/ 68 h 91"/>
                <a:gd name="T34" fmla="*/ 97 w 97"/>
                <a:gd name="T35" fmla="*/ 6 h 91"/>
                <a:gd name="T36" fmla="*/ 93 w 97"/>
                <a:gd name="T37" fmla="*/ 3 h 91"/>
                <a:gd name="T38" fmla="*/ 34 w 97"/>
                <a:gd name="T39" fmla="*/ 9 h 91"/>
                <a:gd name="T40" fmla="*/ 90 w 97"/>
                <a:gd name="T41" fmla="*/ 61 h 91"/>
                <a:gd name="T42" fmla="*/ 36 w 97"/>
                <a:gd name="T43" fmla="*/ 68 h 91"/>
                <a:gd name="T44" fmla="*/ 54 w 97"/>
                <a:gd name="T45" fmla="*/ 84 h 91"/>
                <a:gd name="T46" fmla="*/ 63 w 97"/>
                <a:gd name="T47" fmla="*/ 68 h 91"/>
                <a:gd name="T48" fmla="*/ 7 w 97"/>
                <a:gd name="T49" fmla="*/ 55 h 91"/>
                <a:gd name="T50" fmla="*/ 14 w 97"/>
                <a:gd name="T51" fmla="*/ 91 h 91"/>
                <a:gd name="T52" fmla="*/ 20 w 97"/>
                <a:gd name="T53" fmla="*/ 60 h 91"/>
                <a:gd name="T54" fmla="*/ 31 w 97"/>
                <a:gd name="T55" fmla="*/ 91 h 91"/>
                <a:gd name="T56" fmla="*/ 28 w 97"/>
                <a:gd name="T57" fmla="*/ 33 h 91"/>
                <a:gd name="T58" fmla="*/ 55 w 97"/>
                <a:gd name="T59" fmla="*/ 24 h 91"/>
                <a:gd name="T60" fmla="*/ 20 w 97"/>
                <a:gd name="T61" fmla="*/ 23 h 91"/>
                <a:gd name="T62" fmla="*/ 19 w 97"/>
                <a:gd name="T63" fmla="*/ 27 h 91"/>
                <a:gd name="T64" fmla="*/ 18 w 97"/>
                <a:gd name="T65" fmla="*/ 47 h 91"/>
                <a:gd name="T66" fmla="*/ 18 w 97"/>
                <a:gd name="T67" fmla="*/ 47 h 91"/>
                <a:gd name="T68" fmla="*/ 18 w 97"/>
                <a:gd name="T69" fmla="*/ 47 h 91"/>
                <a:gd name="T70" fmla="*/ 16 w 97"/>
                <a:gd name="T71" fmla="*/ 27 h 91"/>
                <a:gd name="T72" fmla="*/ 16 w 97"/>
                <a:gd name="T73" fmla="*/ 23 h 91"/>
                <a:gd name="T74" fmla="*/ 0 w 97"/>
                <a:gd name="T75" fmla="*/ 5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7" h="91">
                  <a:moveTo>
                    <a:pt x="18" y="0"/>
                  </a:moveTo>
                  <a:cubicBezTo>
                    <a:pt x="12" y="0"/>
                    <a:pt x="8" y="4"/>
                    <a:pt x="8" y="10"/>
                  </a:cubicBezTo>
                  <a:cubicBezTo>
                    <a:pt x="8" y="16"/>
                    <a:pt x="12" y="20"/>
                    <a:pt x="18" y="20"/>
                  </a:cubicBezTo>
                  <a:cubicBezTo>
                    <a:pt x="24" y="20"/>
                    <a:pt x="28" y="16"/>
                    <a:pt x="28" y="10"/>
                  </a:cubicBezTo>
                  <a:cubicBezTo>
                    <a:pt x="28" y="4"/>
                    <a:pt x="24" y="0"/>
                    <a:pt x="18" y="0"/>
                  </a:cubicBezTo>
                  <a:close/>
                  <a:moveTo>
                    <a:pt x="41" y="45"/>
                  </a:moveTo>
                  <a:cubicBezTo>
                    <a:pt x="50" y="42"/>
                    <a:pt x="50" y="42"/>
                    <a:pt x="50" y="42"/>
                  </a:cubicBezTo>
                  <a:cubicBezTo>
                    <a:pt x="51" y="41"/>
                    <a:pt x="51" y="41"/>
                    <a:pt x="51" y="41"/>
                  </a:cubicBezTo>
                  <a:cubicBezTo>
                    <a:pt x="52" y="42"/>
                    <a:pt x="52" y="42"/>
                    <a:pt x="52" y="42"/>
                  </a:cubicBezTo>
                  <a:cubicBezTo>
                    <a:pt x="59" y="46"/>
                    <a:pt x="59" y="46"/>
                    <a:pt x="59" y="46"/>
                  </a:cubicBezTo>
                  <a:cubicBezTo>
                    <a:pt x="65" y="29"/>
                    <a:pt x="65" y="29"/>
                    <a:pt x="65" y="29"/>
                  </a:cubicBezTo>
                  <a:cubicBezTo>
                    <a:pt x="66" y="27"/>
                    <a:pt x="66" y="27"/>
                    <a:pt x="66" y="27"/>
                  </a:cubicBezTo>
                  <a:cubicBezTo>
                    <a:pt x="67" y="29"/>
                    <a:pt x="67" y="29"/>
                    <a:pt x="67" y="29"/>
                  </a:cubicBezTo>
                  <a:cubicBezTo>
                    <a:pt x="73" y="34"/>
                    <a:pt x="73" y="34"/>
                    <a:pt x="73" y="34"/>
                  </a:cubicBezTo>
                  <a:cubicBezTo>
                    <a:pt x="81" y="21"/>
                    <a:pt x="81" y="21"/>
                    <a:pt x="81" y="21"/>
                  </a:cubicBezTo>
                  <a:cubicBezTo>
                    <a:pt x="83" y="23"/>
                    <a:pt x="83" y="23"/>
                    <a:pt x="83" y="23"/>
                  </a:cubicBezTo>
                  <a:cubicBezTo>
                    <a:pt x="75" y="38"/>
                    <a:pt x="75" y="38"/>
                    <a:pt x="75" y="38"/>
                  </a:cubicBezTo>
                  <a:cubicBezTo>
                    <a:pt x="73" y="40"/>
                    <a:pt x="73" y="40"/>
                    <a:pt x="73" y="40"/>
                  </a:cubicBezTo>
                  <a:cubicBezTo>
                    <a:pt x="72" y="38"/>
                    <a:pt x="72" y="38"/>
                    <a:pt x="72" y="38"/>
                  </a:cubicBezTo>
                  <a:cubicBezTo>
                    <a:pt x="67" y="33"/>
                    <a:pt x="67" y="33"/>
                    <a:pt x="67" y="33"/>
                  </a:cubicBezTo>
                  <a:cubicBezTo>
                    <a:pt x="61" y="49"/>
                    <a:pt x="61" y="49"/>
                    <a:pt x="61" y="49"/>
                  </a:cubicBezTo>
                  <a:cubicBezTo>
                    <a:pt x="61" y="51"/>
                    <a:pt x="61" y="51"/>
                    <a:pt x="61" y="51"/>
                  </a:cubicBezTo>
                  <a:cubicBezTo>
                    <a:pt x="59" y="50"/>
                    <a:pt x="59" y="50"/>
                    <a:pt x="59" y="50"/>
                  </a:cubicBezTo>
                  <a:cubicBezTo>
                    <a:pt x="51" y="45"/>
                    <a:pt x="51" y="45"/>
                    <a:pt x="51" y="45"/>
                  </a:cubicBezTo>
                  <a:cubicBezTo>
                    <a:pt x="42" y="48"/>
                    <a:pt x="42" y="48"/>
                    <a:pt x="42" y="48"/>
                  </a:cubicBezTo>
                  <a:cubicBezTo>
                    <a:pt x="41" y="45"/>
                    <a:pt x="41" y="45"/>
                    <a:pt x="41" y="45"/>
                  </a:cubicBezTo>
                  <a:close/>
                  <a:moveTo>
                    <a:pt x="43" y="86"/>
                  </a:moveTo>
                  <a:cubicBezTo>
                    <a:pt x="74" y="86"/>
                    <a:pt x="74" y="86"/>
                    <a:pt x="74" y="86"/>
                  </a:cubicBezTo>
                  <a:cubicBezTo>
                    <a:pt x="74" y="91"/>
                    <a:pt x="74" y="91"/>
                    <a:pt x="74" y="91"/>
                  </a:cubicBezTo>
                  <a:cubicBezTo>
                    <a:pt x="43" y="91"/>
                    <a:pt x="43" y="91"/>
                    <a:pt x="43" y="91"/>
                  </a:cubicBezTo>
                  <a:cubicBezTo>
                    <a:pt x="43" y="86"/>
                    <a:pt x="43" y="86"/>
                    <a:pt x="43" y="86"/>
                  </a:cubicBezTo>
                  <a:close/>
                  <a:moveTo>
                    <a:pt x="63" y="68"/>
                  </a:moveTo>
                  <a:cubicBezTo>
                    <a:pt x="93" y="68"/>
                    <a:pt x="93" y="68"/>
                    <a:pt x="93" y="68"/>
                  </a:cubicBezTo>
                  <a:cubicBezTo>
                    <a:pt x="97" y="68"/>
                    <a:pt x="97" y="68"/>
                    <a:pt x="97" y="68"/>
                  </a:cubicBezTo>
                  <a:cubicBezTo>
                    <a:pt x="97" y="64"/>
                    <a:pt x="97" y="64"/>
                    <a:pt x="97" y="64"/>
                  </a:cubicBezTo>
                  <a:cubicBezTo>
                    <a:pt x="97" y="6"/>
                    <a:pt x="97" y="6"/>
                    <a:pt x="97" y="6"/>
                  </a:cubicBezTo>
                  <a:cubicBezTo>
                    <a:pt x="97" y="3"/>
                    <a:pt x="97" y="3"/>
                    <a:pt x="97" y="3"/>
                  </a:cubicBezTo>
                  <a:cubicBezTo>
                    <a:pt x="93" y="3"/>
                    <a:pt x="93" y="3"/>
                    <a:pt x="93" y="3"/>
                  </a:cubicBezTo>
                  <a:cubicBezTo>
                    <a:pt x="34" y="3"/>
                    <a:pt x="34" y="3"/>
                    <a:pt x="34" y="3"/>
                  </a:cubicBezTo>
                  <a:cubicBezTo>
                    <a:pt x="34" y="9"/>
                    <a:pt x="34" y="9"/>
                    <a:pt x="34" y="9"/>
                  </a:cubicBezTo>
                  <a:cubicBezTo>
                    <a:pt x="90" y="9"/>
                    <a:pt x="90" y="9"/>
                    <a:pt x="90" y="9"/>
                  </a:cubicBezTo>
                  <a:cubicBezTo>
                    <a:pt x="90" y="61"/>
                    <a:pt x="90" y="61"/>
                    <a:pt x="90" y="61"/>
                  </a:cubicBezTo>
                  <a:cubicBezTo>
                    <a:pt x="36" y="61"/>
                    <a:pt x="36" y="61"/>
                    <a:pt x="36" y="61"/>
                  </a:cubicBezTo>
                  <a:cubicBezTo>
                    <a:pt x="36" y="68"/>
                    <a:pt x="36" y="68"/>
                    <a:pt x="36" y="68"/>
                  </a:cubicBezTo>
                  <a:cubicBezTo>
                    <a:pt x="54" y="68"/>
                    <a:pt x="54" y="68"/>
                    <a:pt x="54" y="68"/>
                  </a:cubicBezTo>
                  <a:cubicBezTo>
                    <a:pt x="54" y="84"/>
                    <a:pt x="54" y="84"/>
                    <a:pt x="54" y="84"/>
                  </a:cubicBezTo>
                  <a:cubicBezTo>
                    <a:pt x="63" y="84"/>
                    <a:pt x="63" y="84"/>
                    <a:pt x="63" y="84"/>
                  </a:cubicBezTo>
                  <a:cubicBezTo>
                    <a:pt x="63" y="68"/>
                    <a:pt x="63" y="68"/>
                    <a:pt x="63" y="68"/>
                  </a:cubicBezTo>
                  <a:close/>
                  <a:moveTo>
                    <a:pt x="0" y="50"/>
                  </a:moveTo>
                  <a:cubicBezTo>
                    <a:pt x="7" y="55"/>
                    <a:pt x="7" y="55"/>
                    <a:pt x="7" y="55"/>
                  </a:cubicBezTo>
                  <a:cubicBezTo>
                    <a:pt x="5" y="91"/>
                    <a:pt x="5" y="91"/>
                    <a:pt x="5" y="91"/>
                  </a:cubicBezTo>
                  <a:cubicBezTo>
                    <a:pt x="14" y="91"/>
                    <a:pt x="14" y="91"/>
                    <a:pt x="14" y="91"/>
                  </a:cubicBezTo>
                  <a:cubicBezTo>
                    <a:pt x="16" y="60"/>
                    <a:pt x="16" y="60"/>
                    <a:pt x="16" y="60"/>
                  </a:cubicBezTo>
                  <a:cubicBezTo>
                    <a:pt x="20" y="60"/>
                    <a:pt x="20" y="60"/>
                    <a:pt x="20" y="60"/>
                  </a:cubicBezTo>
                  <a:cubicBezTo>
                    <a:pt x="22" y="91"/>
                    <a:pt x="22" y="91"/>
                    <a:pt x="22" y="91"/>
                  </a:cubicBezTo>
                  <a:cubicBezTo>
                    <a:pt x="31" y="91"/>
                    <a:pt x="31" y="91"/>
                    <a:pt x="31" y="91"/>
                  </a:cubicBezTo>
                  <a:cubicBezTo>
                    <a:pt x="29" y="55"/>
                    <a:pt x="29" y="55"/>
                    <a:pt x="29" y="55"/>
                  </a:cubicBezTo>
                  <a:cubicBezTo>
                    <a:pt x="28" y="33"/>
                    <a:pt x="28" y="33"/>
                    <a:pt x="28" y="33"/>
                  </a:cubicBezTo>
                  <a:cubicBezTo>
                    <a:pt x="50" y="32"/>
                    <a:pt x="50" y="32"/>
                    <a:pt x="50" y="32"/>
                  </a:cubicBezTo>
                  <a:cubicBezTo>
                    <a:pt x="55" y="24"/>
                    <a:pt x="55" y="24"/>
                    <a:pt x="55" y="24"/>
                  </a:cubicBezTo>
                  <a:cubicBezTo>
                    <a:pt x="30" y="23"/>
                    <a:pt x="30" y="23"/>
                    <a:pt x="30" y="23"/>
                  </a:cubicBezTo>
                  <a:cubicBezTo>
                    <a:pt x="20" y="23"/>
                    <a:pt x="20" y="23"/>
                    <a:pt x="20" y="23"/>
                  </a:cubicBezTo>
                  <a:cubicBezTo>
                    <a:pt x="20" y="24"/>
                    <a:pt x="20" y="24"/>
                    <a:pt x="20" y="24"/>
                  </a:cubicBezTo>
                  <a:cubicBezTo>
                    <a:pt x="19" y="27"/>
                    <a:pt x="19" y="27"/>
                    <a:pt x="19" y="27"/>
                  </a:cubicBezTo>
                  <a:cubicBezTo>
                    <a:pt x="22" y="43"/>
                    <a:pt x="22" y="43"/>
                    <a:pt x="22" y="43"/>
                  </a:cubicBezTo>
                  <a:cubicBezTo>
                    <a:pt x="18" y="47"/>
                    <a:pt x="18" y="47"/>
                    <a:pt x="18" y="47"/>
                  </a:cubicBezTo>
                  <a:cubicBezTo>
                    <a:pt x="18" y="47"/>
                    <a:pt x="18" y="47"/>
                    <a:pt x="18" y="47"/>
                  </a:cubicBezTo>
                  <a:cubicBezTo>
                    <a:pt x="18" y="47"/>
                    <a:pt x="18" y="47"/>
                    <a:pt x="18" y="47"/>
                  </a:cubicBezTo>
                  <a:cubicBezTo>
                    <a:pt x="18" y="47"/>
                    <a:pt x="18" y="47"/>
                    <a:pt x="18" y="47"/>
                  </a:cubicBezTo>
                  <a:cubicBezTo>
                    <a:pt x="18" y="47"/>
                    <a:pt x="18" y="47"/>
                    <a:pt x="18" y="47"/>
                  </a:cubicBezTo>
                  <a:cubicBezTo>
                    <a:pt x="14" y="43"/>
                    <a:pt x="14" y="43"/>
                    <a:pt x="14" y="43"/>
                  </a:cubicBezTo>
                  <a:cubicBezTo>
                    <a:pt x="16" y="27"/>
                    <a:pt x="16" y="27"/>
                    <a:pt x="16" y="27"/>
                  </a:cubicBezTo>
                  <a:cubicBezTo>
                    <a:pt x="15" y="24"/>
                    <a:pt x="15" y="24"/>
                    <a:pt x="15" y="24"/>
                  </a:cubicBezTo>
                  <a:cubicBezTo>
                    <a:pt x="16" y="23"/>
                    <a:pt x="16" y="23"/>
                    <a:pt x="16" y="23"/>
                  </a:cubicBezTo>
                  <a:cubicBezTo>
                    <a:pt x="5" y="23"/>
                    <a:pt x="5" y="23"/>
                    <a:pt x="5" y="23"/>
                  </a:cubicBezTo>
                  <a:lnTo>
                    <a:pt x="0" y="5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4" name="组合 3"/>
          <p:cNvGrpSpPr/>
          <p:nvPr/>
        </p:nvGrpSpPr>
        <p:grpSpPr>
          <a:xfrm>
            <a:off x="1734969" y="2787385"/>
            <a:ext cx="1224000" cy="1223998"/>
            <a:chOff x="1734969" y="2787385"/>
            <a:chExt cx="1224000" cy="1223998"/>
          </a:xfrm>
        </p:grpSpPr>
        <p:sp>
          <p:nvSpPr>
            <p:cNvPr id="27" name="椭圆 26"/>
            <p:cNvSpPr/>
            <p:nvPr/>
          </p:nvSpPr>
          <p:spPr>
            <a:xfrm>
              <a:off x="1734969" y="2787385"/>
              <a:ext cx="1224000" cy="1223998"/>
            </a:xfrm>
            <a:prstGeom prst="ellipse">
              <a:avLst/>
            </a:pr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Freeform 9"/>
            <p:cNvSpPr>
              <a:spLocks noEditPoints="1"/>
            </p:cNvSpPr>
            <p:nvPr/>
          </p:nvSpPr>
          <p:spPr bwMode="auto">
            <a:xfrm>
              <a:off x="1945451" y="3091502"/>
              <a:ext cx="803035" cy="615763"/>
            </a:xfrm>
            <a:custGeom>
              <a:avLst/>
              <a:gdLst>
                <a:gd name="T0" fmla="*/ 16 w 104"/>
                <a:gd name="T1" fmla="*/ 2 h 79"/>
                <a:gd name="T2" fmla="*/ 27 w 104"/>
                <a:gd name="T3" fmla="*/ 4 h 79"/>
                <a:gd name="T4" fmla="*/ 19 w 104"/>
                <a:gd name="T5" fmla="*/ 48 h 79"/>
                <a:gd name="T6" fmla="*/ 4 w 104"/>
                <a:gd name="T7" fmla="*/ 45 h 79"/>
                <a:gd name="T8" fmla="*/ 16 w 104"/>
                <a:gd name="T9" fmla="*/ 2 h 79"/>
                <a:gd name="T10" fmla="*/ 18 w 104"/>
                <a:gd name="T11" fmla="*/ 65 h 79"/>
                <a:gd name="T12" fmla="*/ 16 w 104"/>
                <a:gd name="T13" fmla="*/ 72 h 79"/>
                <a:gd name="T14" fmla="*/ 101 w 104"/>
                <a:gd name="T15" fmla="*/ 72 h 79"/>
                <a:gd name="T16" fmla="*/ 104 w 104"/>
                <a:gd name="T17" fmla="*/ 72 h 79"/>
                <a:gd name="T18" fmla="*/ 104 w 104"/>
                <a:gd name="T19" fmla="*/ 68 h 79"/>
                <a:gd name="T20" fmla="*/ 104 w 104"/>
                <a:gd name="T21" fmla="*/ 26 h 79"/>
                <a:gd name="T22" fmla="*/ 104 w 104"/>
                <a:gd name="T23" fmla="*/ 24 h 79"/>
                <a:gd name="T24" fmla="*/ 103 w 104"/>
                <a:gd name="T25" fmla="*/ 23 h 79"/>
                <a:gd name="T26" fmla="*/ 90 w 104"/>
                <a:gd name="T27" fmla="*/ 10 h 79"/>
                <a:gd name="T28" fmla="*/ 89 w 104"/>
                <a:gd name="T29" fmla="*/ 9 h 79"/>
                <a:gd name="T30" fmla="*/ 87 w 104"/>
                <a:gd name="T31" fmla="*/ 9 h 79"/>
                <a:gd name="T32" fmla="*/ 31 w 104"/>
                <a:gd name="T33" fmla="*/ 9 h 79"/>
                <a:gd name="T34" fmla="*/ 31 w 104"/>
                <a:gd name="T35" fmla="*/ 17 h 79"/>
                <a:gd name="T36" fmla="*/ 84 w 104"/>
                <a:gd name="T37" fmla="*/ 17 h 79"/>
                <a:gd name="T38" fmla="*/ 83 w 104"/>
                <a:gd name="T39" fmla="*/ 28 h 79"/>
                <a:gd name="T40" fmla="*/ 83 w 104"/>
                <a:gd name="T41" fmla="*/ 30 h 79"/>
                <a:gd name="T42" fmla="*/ 85 w 104"/>
                <a:gd name="T43" fmla="*/ 30 h 79"/>
                <a:gd name="T44" fmla="*/ 97 w 104"/>
                <a:gd name="T45" fmla="*/ 29 h 79"/>
                <a:gd name="T46" fmla="*/ 97 w 104"/>
                <a:gd name="T47" fmla="*/ 65 h 79"/>
                <a:gd name="T48" fmla="*/ 18 w 104"/>
                <a:gd name="T49" fmla="*/ 65 h 79"/>
                <a:gd name="T50" fmla="*/ 95 w 104"/>
                <a:gd name="T51" fmla="*/ 26 h 79"/>
                <a:gd name="T52" fmla="*/ 86 w 104"/>
                <a:gd name="T53" fmla="*/ 26 h 79"/>
                <a:gd name="T54" fmla="*/ 87 w 104"/>
                <a:gd name="T55" fmla="*/ 18 h 79"/>
                <a:gd name="T56" fmla="*/ 95 w 104"/>
                <a:gd name="T57" fmla="*/ 26 h 79"/>
                <a:gd name="T58" fmla="*/ 32 w 104"/>
                <a:gd name="T59" fmla="*/ 43 h 79"/>
                <a:gd name="T60" fmla="*/ 74 w 104"/>
                <a:gd name="T61" fmla="*/ 43 h 79"/>
                <a:gd name="T62" fmla="*/ 74 w 104"/>
                <a:gd name="T63" fmla="*/ 45 h 79"/>
                <a:gd name="T64" fmla="*/ 32 w 104"/>
                <a:gd name="T65" fmla="*/ 45 h 79"/>
                <a:gd name="T66" fmla="*/ 32 w 104"/>
                <a:gd name="T67" fmla="*/ 43 h 79"/>
                <a:gd name="T68" fmla="*/ 32 w 104"/>
                <a:gd name="T69" fmla="*/ 32 h 79"/>
                <a:gd name="T70" fmla="*/ 71 w 104"/>
                <a:gd name="T71" fmla="*/ 32 h 79"/>
                <a:gd name="T72" fmla="*/ 71 w 104"/>
                <a:gd name="T73" fmla="*/ 35 h 79"/>
                <a:gd name="T74" fmla="*/ 32 w 104"/>
                <a:gd name="T75" fmla="*/ 35 h 79"/>
                <a:gd name="T76" fmla="*/ 32 w 104"/>
                <a:gd name="T77" fmla="*/ 32 h 79"/>
                <a:gd name="T78" fmla="*/ 32 w 104"/>
                <a:gd name="T79" fmla="*/ 22 h 79"/>
                <a:gd name="T80" fmla="*/ 71 w 104"/>
                <a:gd name="T81" fmla="*/ 22 h 79"/>
                <a:gd name="T82" fmla="*/ 71 w 104"/>
                <a:gd name="T83" fmla="*/ 25 h 79"/>
                <a:gd name="T84" fmla="*/ 32 w 104"/>
                <a:gd name="T85" fmla="*/ 25 h 79"/>
                <a:gd name="T86" fmla="*/ 32 w 104"/>
                <a:gd name="T87" fmla="*/ 22 h 79"/>
                <a:gd name="T88" fmla="*/ 3 w 104"/>
                <a:gd name="T89" fmla="*/ 66 h 79"/>
                <a:gd name="T90" fmla="*/ 9 w 104"/>
                <a:gd name="T91" fmla="*/ 68 h 79"/>
                <a:gd name="T92" fmla="*/ 9 w 104"/>
                <a:gd name="T93" fmla="*/ 74 h 79"/>
                <a:gd name="T94" fmla="*/ 5 w 104"/>
                <a:gd name="T95" fmla="*/ 79 h 79"/>
                <a:gd name="T96" fmla="*/ 2 w 104"/>
                <a:gd name="T97" fmla="*/ 78 h 79"/>
                <a:gd name="T98" fmla="*/ 0 w 104"/>
                <a:gd name="T99" fmla="*/ 72 h 79"/>
                <a:gd name="T100" fmla="*/ 3 w 104"/>
                <a:gd name="T101" fmla="*/ 66 h 79"/>
                <a:gd name="T102" fmla="*/ 4 w 104"/>
                <a:gd name="T103" fmla="*/ 48 h 79"/>
                <a:gd name="T104" fmla="*/ 2 w 104"/>
                <a:gd name="T105" fmla="*/ 65 h 79"/>
                <a:gd name="T106" fmla="*/ 12 w 104"/>
                <a:gd name="T107" fmla="*/ 67 h 79"/>
                <a:gd name="T108" fmla="*/ 17 w 104"/>
                <a:gd name="T109" fmla="*/ 51 h 79"/>
                <a:gd name="T110" fmla="*/ 4 w 104"/>
                <a:gd name="T111" fmla="*/ 4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4" h="79">
                  <a:moveTo>
                    <a:pt x="16" y="2"/>
                  </a:moveTo>
                  <a:cubicBezTo>
                    <a:pt x="21" y="0"/>
                    <a:pt x="24" y="1"/>
                    <a:pt x="27" y="4"/>
                  </a:cubicBezTo>
                  <a:cubicBezTo>
                    <a:pt x="26" y="20"/>
                    <a:pt x="23" y="35"/>
                    <a:pt x="19" y="48"/>
                  </a:cubicBezTo>
                  <a:cubicBezTo>
                    <a:pt x="14" y="47"/>
                    <a:pt x="9" y="46"/>
                    <a:pt x="4" y="45"/>
                  </a:cubicBezTo>
                  <a:cubicBezTo>
                    <a:pt x="6" y="29"/>
                    <a:pt x="10" y="15"/>
                    <a:pt x="16" y="2"/>
                  </a:cubicBezTo>
                  <a:close/>
                  <a:moveTo>
                    <a:pt x="18" y="65"/>
                  </a:moveTo>
                  <a:cubicBezTo>
                    <a:pt x="16" y="72"/>
                    <a:pt x="16" y="72"/>
                    <a:pt x="16" y="72"/>
                  </a:cubicBezTo>
                  <a:cubicBezTo>
                    <a:pt x="69" y="72"/>
                    <a:pt x="74" y="72"/>
                    <a:pt x="101" y="72"/>
                  </a:cubicBezTo>
                  <a:cubicBezTo>
                    <a:pt x="104" y="72"/>
                    <a:pt x="104" y="72"/>
                    <a:pt x="104" y="72"/>
                  </a:cubicBezTo>
                  <a:cubicBezTo>
                    <a:pt x="104" y="68"/>
                    <a:pt x="104" y="68"/>
                    <a:pt x="104" y="68"/>
                  </a:cubicBezTo>
                  <a:cubicBezTo>
                    <a:pt x="104" y="26"/>
                    <a:pt x="104" y="26"/>
                    <a:pt x="104" y="26"/>
                  </a:cubicBezTo>
                  <a:cubicBezTo>
                    <a:pt x="104" y="24"/>
                    <a:pt x="104" y="24"/>
                    <a:pt x="104" y="24"/>
                  </a:cubicBezTo>
                  <a:cubicBezTo>
                    <a:pt x="103" y="23"/>
                    <a:pt x="103" y="23"/>
                    <a:pt x="103" y="23"/>
                  </a:cubicBezTo>
                  <a:cubicBezTo>
                    <a:pt x="90" y="10"/>
                    <a:pt x="90" y="10"/>
                    <a:pt x="90" y="10"/>
                  </a:cubicBezTo>
                  <a:cubicBezTo>
                    <a:pt x="89" y="9"/>
                    <a:pt x="89" y="9"/>
                    <a:pt x="89" y="9"/>
                  </a:cubicBezTo>
                  <a:cubicBezTo>
                    <a:pt x="87" y="9"/>
                    <a:pt x="87" y="9"/>
                    <a:pt x="87" y="9"/>
                  </a:cubicBezTo>
                  <a:cubicBezTo>
                    <a:pt x="31" y="9"/>
                    <a:pt x="31" y="9"/>
                    <a:pt x="31" y="9"/>
                  </a:cubicBezTo>
                  <a:cubicBezTo>
                    <a:pt x="31" y="12"/>
                    <a:pt x="31" y="14"/>
                    <a:pt x="31" y="17"/>
                  </a:cubicBezTo>
                  <a:cubicBezTo>
                    <a:pt x="84" y="17"/>
                    <a:pt x="84" y="17"/>
                    <a:pt x="84" y="17"/>
                  </a:cubicBezTo>
                  <a:cubicBezTo>
                    <a:pt x="83" y="28"/>
                    <a:pt x="83" y="28"/>
                    <a:pt x="83" y="28"/>
                  </a:cubicBezTo>
                  <a:cubicBezTo>
                    <a:pt x="83" y="30"/>
                    <a:pt x="83" y="30"/>
                    <a:pt x="83" y="30"/>
                  </a:cubicBezTo>
                  <a:cubicBezTo>
                    <a:pt x="85" y="30"/>
                    <a:pt x="85" y="30"/>
                    <a:pt x="85" y="30"/>
                  </a:cubicBezTo>
                  <a:cubicBezTo>
                    <a:pt x="97" y="29"/>
                    <a:pt x="97" y="29"/>
                    <a:pt x="97" y="29"/>
                  </a:cubicBezTo>
                  <a:cubicBezTo>
                    <a:pt x="97" y="65"/>
                    <a:pt x="97" y="65"/>
                    <a:pt x="97" y="65"/>
                  </a:cubicBezTo>
                  <a:cubicBezTo>
                    <a:pt x="79" y="65"/>
                    <a:pt x="57" y="65"/>
                    <a:pt x="18" y="65"/>
                  </a:cubicBezTo>
                  <a:close/>
                  <a:moveTo>
                    <a:pt x="95" y="26"/>
                  </a:moveTo>
                  <a:cubicBezTo>
                    <a:pt x="86" y="26"/>
                    <a:pt x="86" y="26"/>
                    <a:pt x="86" y="26"/>
                  </a:cubicBezTo>
                  <a:cubicBezTo>
                    <a:pt x="87" y="18"/>
                    <a:pt x="87" y="18"/>
                    <a:pt x="87" y="18"/>
                  </a:cubicBezTo>
                  <a:cubicBezTo>
                    <a:pt x="95" y="26"/>
                    <a:pt x="95" y="26"/>
                    <a:pt x="95" y="26"/>
                  </a:cubicBezTo>
                  <a:close/>
                  <a:moveTo>
                    <a:pt x="32" y="43"/>
                  </a:moveTo>
                  <a:cubicBezTo>
                    <a:pt x="74" y="43"/>
                    <a:pt x="74" y="43"/>
                    <a:pt x="74" y="43"/>
                  </a:cubicBezTo>
                  <a:cubicBezTo>
                    <a:pt x="74" y="45"/>
                    <a:pt x="74" y="45"/>
                    <a:pt x="74" y="45"/>
                  </a:cubicBezTo>
                  <a:cubicBezTo>
                    <a:pt x="32" y="45"/>
                    <a:pt x="32" y="45"/>
                    <a:pt x="32" y="45"/>
                  </a:cubicBezTo>
                  <a:cubicBezTo>
                    <a:pt x="32" y="43"/>
                    <a:pt x="32" y="43"/>
                    <a:pt x="32" y="43"/>
                  </a:cubicBezTo>
                  <a:close/>
                  <a:moveTo>
                    <a:pt x="32" y="32"/>
                  </a:moveTo>
                  <a:cubicBezTo>
                    <a:pt x="71" y="32"/>
                    <a:pt x="71" y="32"/>
                    <a:pt x="71" y="32"/>
                  </a:cubicBezTo>
                  <a:cubicBezTo>
                    <a:pt x="71" y="35"/>
                    <a:pt x="71" y="35"/>
                    <a:pt x="71" y="35"/>
                  </a:cubicBezTo>
                  <a:cubicBezTo>
                    <a:pt x="32" y="35"/>
                    <a:pt x="32" y="35"/>
                    <a:pt x="32" y="35"/>
                  </a:cubicBezTo>
                  <a:cubicBezTo>
                    <a:pt x="32" y="32"/>
                    <a:pt x="32" y="32"/>
                    <a:pt x="32" y="32"/>
                  </a:cubicBezTo>
                  <a:close/>
                  <a:moveTo>
                    <a:pt x="32" y="22"/>
                  </a:moveTo>
                  <a:cubicBezTo>
                    <a:pt x="71" y="22"/>
                    <a:pt x="71" y="22"/>
                    <a:pt x="71" y="22"/>
                  </a:cubicBezTo>
                  <a:cubicBezTo>
                    <a:pt x="71" y="25"/>
                    <a:pt x="71" y="25"/>
                    <a:pt x="71" y="25"/>
                  </a:cubicBezTo>
                  <a:cubicBezTo>
                    <a:pt x="32" y="25"/>
                    <a:pt x="32" y="25"/>
                    <a:pt x="32" y="25"/>
                  </a:cubicBezTo>
                  <a:cubicBezTo>
                    <a:pt x="32" y="22"/>
                    <a:pt x="32" y="22"/>
                    <a:pt x="32" y="22"/>
                  </a:cubicBezTo>
                  <a:close/>
                  <a:moveTo>
                    <a:pt x="3" y="66"/>
                  </a:moveTo>
                  <a:cubicBezTo>
                    <a:pt x="9" y="68"/>
                    <a:pt x="9" y="68"/>
                    <a:pt x="9" y="68"/>
                  </a:cubicBezTo>
                  <a:cubicBezTo>
                    <a:pt x="9" y="74"/>
                    <a:pt x="9" y="74"/>
                    <a:pt x="9" y="74"/>
                  </a:cubicBezTo>
                  <a:cubicBezTo>
                    <a:pt x="5" y="79"/>
                    <a:pt x="5" y="79"/>
                    <a:pt x="5" y="79"/>
                  </a:cubicBezTo>
                  <a:cubicBezTo>
                    <a:pt x="4" y="79"/>
                    <a:pt x="3" y="79"/>
                    <a:pt x="2" y="78"/>
                  </a:cubicBezTo>
                  <a:cubicBezTo>
                    <a:pt x="0" y="72"/>
                    <a:pt x="0" y="72"/>
                    <a:pt x="0" y="72"/>
                  </a:cubicBezTo>
                  <a:cubicBezTo>
                    <a:pt x="3" y="66"/>
                    <a:pt x="3" y="66"/>
                    <a:pt x="3" y="66"/>
                  </a:cubicBezTo>
                  <a:close/>
                  <a:moveTo>
                    <a:pt x="4" y="48"/>
                  </a:moveTo>
                  <a:cubicBezTo>
                    <a:pt x="3" y="53"/>
                    <a:pt x="3" y="59"/>
                    <a:pt x="2" y="65"/>
                  </a:cubicBezTo>
                  <a:cubicBezTo>
                    <a:pt x="5" y="65"/>
                    <a:pt x="9" y="66"/>
                    <a:pt x="12" y="67"/>
                  </a:cubicBezTo>
                  <a:cubicBezTo>
                    <a:pt x="14" y="61"/>
                    <a:pt x="15" y="56"/>
                    <a:pt x="17" y="51"/>
                  </a:cubicBezTo>
                  <a:cubicBezTo>
                    <a:pt x="13" y="50"/>
                    <a:pt x="9" y="49"/>
                    <a:pt x="4" y="4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616235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53" presetClass="entr" presetSubtype="16" fill="hold" nodeType="withEffect">
                                  <p:stCondLst>
                                    <p:cond delay="400"/>
                                  </p:stCondLst>
                                  <p:childTnLst>
                                    <p:set>
                                      <p:cBhvr>
                                        <p:cTn id="9" dur="1" fill="hold">
                                          <p:stCondLst>
                                            <p:cond delay="0"/>
                                          </p:stCondLst>
                                        </p:cTn>
                                        <p:tgtEl>
                                          <p:spTgt spid="5"/>
                                        </p:tgtEl>
                                        <p:attrNameLst>
                                          <p:attrName>style.visibility</p:attrName>
                                        </p:attrNameLst>
                                      </p:cBhvr>
                                      <p:to>
                                        <p:strVal val="visible"/>
                                      </p:to>
                                    </p:set>
                                    <p:anim calcmode="lin" valueType="num">
                                      <p:cBhvr>
                                        <p:cTn id="10" dur="500" fill="hold"/>
                                        <p:tgtEl>
                                          <p:spTgt spid="5"/>
                                        </p:tgtEl>
                                        <p:attrNameLst>
                                          <p:attrName>ppt_w</p:attrName>
                                        </p:attrNameLst>
                                      </p:cBhvr>
                                      <p:tavLst>
                                        <p:tav tm="0">
                                          <p:val>
                                            <p:fltVal val="0"/>
                                          </p:val>
                                        </p:tav>
                                        <p:tav tm="100000">
                                          <p:val>
                                            <p:strVal val="#ppt_w"/>
                                          </p:val>
                                        </p:tav>
                                      </p:tavLst>
                                    </p:anim>
                                    <p:anim calcmode="lin" valueType="num">
                                      <p:cBhvr>
                                        <p:cTn id="11" dur="500" fill="hold"/>
                                        <p:tgtEl>
                                          <p:spTgt spid="5"/>
                                        </p:tgtEl>
                                        <p:attrNameLst>
                                          <p:attrName>ppt_h</p:attrName>
                                        </p:attrNameLst>
                                      </p:cBhvr>
                                      <p:tavLst>
                                        <p:tav tm="0">
                                          <p:val>
                                            <p:fltVal val="0"/>
                                          </p:val>
                                        </p:tav>
                                        <p:tav tm="100000">
                                          <p:val>
                                            <p:strVal val="#ppt_h"/>
                                          </p:val>
                                        </p:tav>
                                      </p:tavLst>
                                    </p:anim>
                                    <p:animEffect transition="in" filter="fade">
                                      <p:cBhvr>
                                        <p:cTn id="12" dur="500"/>
                                        <p:tgtEl>
                                          <p:spTgt spid="5"/>
                                        </p:tgtEl>
                                      </p:cBhvr>
                                    </p:animEffect>
                                  </p:childTnLst>
                                </p:cTn>
                              </p:par>
                              <p:par>
                                <p:cTn id="13" presetID="53" presetClass="entr" presetSubtype="16" fill="hold" nodeType="withEffect">
                                  <p:stCondLst>
                                    <p:cond delay="40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611187" y="261275"/>
            <a:ext cx="666069" cy="664458"/>
            <a:chOff x="611187" y="261275"/>
            <a:chExt cx="666069" cy="664458"/>
          </a:xfrm>
        </p:grpSpPr>
        <p:sp>
          <p:nvSpPr>
            <p:cNvPr id="9" name="矩形 8"/>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419575" y="362672"/>
            <a:ext cx="7113238" cy="461665"/>
          </a:xfrm>
          <a:prstGeom prst="rect">
            <a:avLst/>
          </a:prstGeom>
          <a:noFill/>
        </p:spPr>
        <p:txBody>
          <a:bodyPr wrap="square" rtlCol="0">
            <a:spAutoFit/>
          </a:bodyPr>
          <a:lstStyle/>
          <a:p>
            <a:r>
              <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rPr>
              <a:t>1.</a:t>
            </a: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研究背景</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8606970" y="6519446"/>
            <a:ext cx="638628" cy="338554"/>
            <a:chOff x="8663567" y="6519446"/>
            <a:chExt cx="638628" cy="338554"/>
          </a:xfrm>
        </p:grpSpPr>
        <p:sp>
          <p:nvSpPr>
            <p:cNvPr id="21" name="矩形 20"/>
            <p:cNvSpPr/>
            <p:nvPr/>
          </p:nvSpPr>
          <p:spPr>
            <a:xfrm>
              <a:off x="8766881" y="6519446"/>
              <a:ext cx="432000" cy="3385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8663567" y="6519446"/>
              <a:ext cx="638628" cy="338554"/>
            </a:xfrm>
            <a:prstGeom prst="rect">
              <a:avLst/>
            </a:prstGeom>
            <a:noFill/>
          </p:spPr>
          <p:txBody>
            <a:bodyPr wrap="square" rtlCol="0">
              <a:spAutoFit/>
            </a:bodyPr>
            <a:lstStyle/>
            <a:p>
              <a:pPr algn="ctr"/>
              <a:r>
                <a:rPr lang="en-US" altLang="zh-CN" sz="1600" dirty="0" smtClean="0">
                  <a:solidFill>
                    <a:schemeClr val="bg1"/>
                  </a:solidFill>
                  <a:latin typeface="微软雅黑" panose="020B0503020204020204" pitchFamily="34" charset="-122"/>
                  <a:ea typeface="微软雅黑" panose="020B0503020204020204" pitchFamily="34" charset="-122"/>
                </a:rPr>
                <a:t>04</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sp>
        <p:nvSpPr>
          <p:cNvPr id="23" name="文本框 29"/>
          <p:cNvSpPr txBox="1"/>
          <p:nvPr/>
        </p:nvSpPr>
        <p:spPr>
          <a:xfrm>
            <a:off x="3812383" y="4445416"/>
            <a:ext cx="4473488" cy="2067233"/>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285750" indent="-285750">
              <a:lnSpc>
                <a:spcPts val="2200"/>
              </a:lnSpc>
              <a:buFont typeface="Wingdings" panose="05000000000000000000" pitchFamily="2" charset="2"/>
              <a:buChar char="Ø"/>
            </a:pPr>
            <a:r>
              <a:rPr lang="zh-CN" altLang="zh-CN" dirty="0" smtClean="0">
                <a:solidFill>
                  <a:srgbClr val="002060"/>
                </a:solidFill>
              </a:rPr>
              <a:t>缆索的质量主要受其断丝程度的影响</a:t>
            </a:r>
            <a:r>
              <a:rPr lang="zh-CN" altLang="en-US" dirty="0" smtClean="0">
                <a:solidFill>
                  <a:srgbClr val="002060"/>
                </a:solidFill>
              </a:rPr>
              <a:t>。</a:t>
            </a:r>
            <a:endParaRPr lang="en-US" altLang="zh-CN" dirty="0" smtClean="0">
              <a:solidFill>
                <a:srgbClr val="002060"/>
              </a:solidFill>
            </a:endParaRPr>
          </a:p>
          <a:p>
            <a:pPr marL="285750" indent="-285750">
              <a:lnSpc>
                <a:spcPts val="2200"/>
              </a:lnSpc>
              <a:buFont typeface="Wingdings" panose="05000000000000000000" pitchFamily="2" charset="2"/>
              <a:buChar char="Ø"/>
            </a:pPr>
            <a:endParaRPr lang="en-US" altLang="zh-CN" dirty="0">
              <a:solidFill>
                <a:srgbClr val="002060"/>
              </a:solidFill>
            </a:endParaRPr>
          </a:p>
          <a:p>
            <a:pPr marL="285750" indent="-285750">
              <a:lnSpc>
                <a:spcPts val="2200"/>
              </a:lnSpc>
              <a:buFont typeface="Wingdings" panose="05000000000000000000" pitchFamily="2" charset="2"/>
              <a:buChar char="Ø"/>
            </a:pPr>
            <a:r>
              <a:rPr lang="zh-CN" altLang="zh-CN" dirty="0" smtClean="0">
                <a:solidFill>
                  <a:srgbClr val="002060"/>
                </a:solidFill>
              </a:rPr>
              <a:t>动态荷载</a:t>
            </a:r>
            <a:r>
              <a:rPr lang="zh-CN" altLang="en-US" dirty="0">
                <a:solidFill>
                  <a:srgbClr val="002060"/>
                </a:solidFill>
              </a:rPr>
              <a:t>、</a:t>
            </a:r>
            <a:r>
              <a:rPr lang="zh-CN" altLang="zh-CN" dirty="0" smtClean="0">
                <a:solidFill>
                  <a:srgbClr val="002060"/>
                </a:solidFill>
              </a:rPr>
              <a:t>环境腐蚀</a:t>
            </a:r>
            <a:r>
              <a:rPr lang="zh-CN" altLang="en-US" dirty="0" smtClean="0">
                <a:solidFill>
                  <a:srgbClr val="002060"/>
                </a:solidFill>
              </a:rPr>
              <a:t>、</a:t>
            </a:r>
            <a:r>
              <a:rPr lang="zh-CN" altLang="zh-CN" dirty="0" smtClean="0">
                <a:solidFill>
                  <a:srgbClr val="002060"/>
                </a:solidFill>
              </a:rPr>
              <a:t>应力腐蚀</a:t>
            </a:r>
            <a:r>
              <a:rPr lang="zh-CN" altLang="en-US" dirty="0" smtClean="0">
                <a:solidFill>
                  <a:srgbClr val="002060"/>
                </a:solidFill>
              </a:rPr>
              <a:t>和</a:t>
            </a:r>
            <a:r>
              <a:rPr lang="zh-CN" altLang="zh-CN" dirty="0" smtClean="0">
                <a:solidFill>
                  <a:srgbClr val="002060"/>
                </a:solidFill>
              </a:rPr>
              <a:t>疲劳</a:t>
            </a:r>
            <a:r>
              <a:rPr lang="zh-CN" altLang="en-US" dirty="0" smtClean="0">
                <a:solidFill>
                  <a:srgbClr val="002060"/>
                </a:solidFill>
              </a:rPr>
              <a:t>均会导致缆索断丝。</a:t>
            </a:r>
            <a:endParaRPr lang="en-US" altLang="zh-CN" dirty="0">
              <a:solidFill>
                <a:srgbClr val="002060"/>
              </a:solidFill>
            </a:endParaRPr>
          </a:p>
          <a:p>
            <a:pPr marL="285750" indent="-285750">
              <a:lnSpc>
                <a:spcPts val="2200"/>
              </a:lnSpc>
              <a:buFont typeface="Wingdings" panose="05000000000000000000" pitchFamily="2" charset="2"/>
              <a:buChar char="Ø"/>
            </a:pPr>
            <a:endParaRPr lang="en-US" altLang="zh-CN" dirty="0" smtClean="0">
              <a:solidFill>
                <a:srgbClr val="002060"/>
              </a:solidFill>
            </a:endParaRPr>
          </a:p>
          <a:p>
            <a:pPr marL="285750" indent="-285750">
              <a:lnSpc>
                <a:spcPts val="2200"/>
              </a:lnSpc>
              <a:buFont typeface="Wingdings" panose="05000000000000000000" pitchFamily="2" charset="2"/>
              <a:buChar char="Ø"/>
            </a:pPr>
            <a:r>
              <a:rPr lang="zh-CN" altLang="en-US" dirty="0" smtClean="0">
                <a:solidFill>
                  <a:srgbClr val="002060"/>
                </a:solidFill>
              </a:rPr>
              <a:t>为确保</a:t>
            </a:r>
            <a:r>
              <a:rPr lang="zh-CN" altLang="zh-CN" dirty="0" smtClean="0">
                <a:solidFill>
                  <a:srgbClr val="002060"/>
                </a:solidFill>
              </a:rPr>
              <a:t>斜拉桥安全可靠</a:t>
            </a:r>
            <a:r>
              <a:rPr lang="zh-CN" altLang="en-US" dirty="0" smtClean="0">
                <a:solidFill>
                  <a:srgbClr val="002060"/>
                </a:solidFill>
              </a:rPr>
              <a:t>，需要对</a:t>
            </a:r>
            <a:r>
              <a:rPr lang="zh-CN" altLang="zh-CN" dirty="0" smtClean="0">
                <a:solidFill>
                  <a:srgbClr val="002060"/>
                </a:solidFill>
              </a:rPr>
              <a:t>缆索断丝</a:t>
            </a:r>
            <a:r>
              <a:rPr lang="zh-CN" altLang="en-US" dirty="0" smtClean="0">
                <a:solidFill>
                  <a:srgbClr val="002060"/>
                </a:solidFill>
              </a:rPr>
              <a:t>进行</a:t>
            </a:r>
            <a:r>
              <a:rPr lang="zh-CN" altLang="zh-CN" dirty="0" smtClean="0">
                <a:solidFill>
                  <a:srgbClr val="002060"/>
                </a:solidFill>
              </a:rPr>
              <a:t>有效检测</a:t>
            </a:r>
            <a:r>
              <a:rPr lang="zh-CN" altLang="en-US" dirty="0" smtClean="0">
                <a:solidFill>
                  <a:srgbClr val="002060"/>
                </a:solidFill>
              </a:rPr>
              <a:t>。</a:t>
            </a:r>
            <a:endParaRPr lang="en-US" altLang="zh-CN" dirty="0" smtClean="0">
              <a:solidFill>
                <a:srgbClr val="002060"/>
              </a:solidFill>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8794" y="1095818"/>
            <a:ext cx="5874019" cy="3092172"/>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187" y="3650104"/>
            <a:ext cx="2801537" cy="2574385"/>
          </a:xfrm>
          <a:prstGeom prst="rect">
            <a:avLst/>
          </a:prstGeom>
        </p:spPr>
      </p:pic>
      <p:sp>
        <p:nvSpPr>
          <p:cNvPr id="12" name="文本框 29"/>
          <p:cNvSpPr txBox="1"/>
          <p:nvPr/>
        </p:nvSpPr>
        <p:spPr>
          <a:xfrm>
            <a:off x="611187" y="2172544"/>
            <a:ext cx="1882088" cy="938719"/>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285750" indent="-285750">
              <a:lnSpc>
                <a:spcPts val="2200"/>
              </a:lnSpc>
              <a:buFont typeface="Wingdings" panose="05000000000000000000" pitchFamily="2" charset="2"/>
              <a:buChar char="Ø"/>
            </a:pPr>
            <a:r>
              <a:rPr lang="zh-CN" altLang="en-US" dirty="0" smtClean="0">
                <a:solidFill>
                  <a:srgbClr val="002060"/>
                </a:solidFill>
              </a:rPr>
              <a:t>在斜拉桥中，</a:t>
            </a:r>
            <a:endParaRPr lang="en-US" altLang="zh-CN" dirty="0" smtClean="0">
              <a:solidFill>
                <a:srgbClr val="002060"/>
              </a:solidFill>
            </a:endParaRPr>
          </a:p>
          <a:p>
            <a:pPr>
              <a:lnSpc>
                <a:spcPts val="2200"/>
              </a:lnSpc>
            </a:pPr>
            <a:r>
              <a:rPr lang="zh-CN" altLang="en-US" dirty="0" smtClean="0">
                <a:solidFill>
                  <a:srgbClr val="002060"/>
                </a:solidFill>
              </a:rPr>
              <a:t>缆索是其核心</a:t>
            </a:r>
            <a:endParaRPr lang="en-US" altLang="zh-CN" dirty="0" smtClean="0">
              <a:solidFill>
                <a:srgbClr val="002060"/>
              </a:solidFill>
            </a:endParaRPr>
          </a:p>
          <a:p>
            <a:pPr>
              <a:lnSpc>
                <a:spcPts val="2200"/>
              </a:lnSpc>
            </a:pPr>
            <a:r>
              <a:rPr lang="zh-CN" altLang="en-US" dirty="0" smtClean="0">
                <a:solidFill>
                  <a:srgbClr val="002060"/>
                </a:solidFill>
              </a:rPr>
              <a:t>承力部件。</a:t>
            </a:r>
            <a:endParaRPr lang="en-US" altLang="zh-CN" dirty="0" smtClean="0">
              <a:solidFill>
                <a:srgbClr val="002060"/>
              </a:solidFill>
            </a:endParaRPr>
          </a:p>
        </p:txBody>
      </p:sp>
    </p:spTree>
    <p:extLst>
      <p:ext uri="{BB962C8B-B14F-4D97-AF65-F5344CB8AC3E}">
        <p14:creationId xmlns:p14="http://schemas.microsoft.com/office/powerpoint/2010/main" val="24522889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611187" y="261275"/>
            <a:ext cx="666069" cy="664458"/>
            <a:chOff x="611187" y="261275"/>
            <a:chExt cx="666069" cy="664458"/>
          </a:xfrm>
        </p:grpSpPr>
        <p:sp>
          <p:nvSpPr>
            <p:cNvPr id="9" name="矩形 8"/>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419575" y="362672"/>
            <a:ext cx="7113238" cy="461665"/>
          </a:xfrm>
          <a:prstGeom prst="rect">
            <a:avLst/>
          </a:prstGeom>
          <a:noFill/>
        </p:spPr>
        <p:txBody>
          <a:bodyPr wrap="square" rtlCol="0">
            <a:spAutoFit/>
          </a:bodyPr>
          <a:lstStyle/>
          <a:p>
            <a:r>
              <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rPr>
              <a:t>1</a:t>
            </a:r>
            <a:r>
              <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研究背景</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574675" y="5591146"/>
            <a:ext cx="7994967" cy="90386"/>
            <a:chOff x="647702" y="5265146"/>
            <a:chExt cx="7921940" cy="90386"/>
          </a:xfrm>
        </p:grpSpPr>
        <p:cxnSp>
          <p:nvCxnSpPr>
            <p:cNvPr id="25" name="直接连接符 24"/>
            <p:cNvCxnSpPr>
              <a:endCxn id="35" idx="2"/>
            </p:cNvCxnSpPr>
            <p:nvPr/>
          </p:nvCxnSpPr>
          <p:spPr>
            <a:xfrm>
              <a:off x="705811" y="5310339"/>
              <a:ext cx="7790173" cy="0"/>
            </a:xfrm>
            <a:prstGeom prst="line">
              <a:avLst/>
            </a:prstGeom>
            <a:ln w="381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26" name="椭圆 25"/>
            <p:cNvSpPr>
              <a:spLocks noChangeAspect="1"/>
            </p:cNvSpPr>
            <p:nvPr/>
          </p:nvSpPr>
          <p:spPr>
            <a:xfrm>
              <a:off x="647702" y="5265146"/>
              <a:ext cx="73658" cy="9038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a:spLocks noChangeAspect="1"/>
            </p:cNvSpPr>
            <p:nvPr/>
          </p:nvSpPr>
          <p:spPr>
            <a:xfrm>
              <a:off x="8495984" y="5265146"/>
              <a:ext cx="73658" cy="9038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文本框 35"/>
          <p:cNvSpPr txBox="1"/>
          <p:nvPr/>
        </p:nvSpPr>
        <p:spPr>
          <a:xfrm>
            <a:off x="611187" y="5805184"/>
            <a:ext cx="7921625" cy="461665"/>
          </a:xfrm>
          <a:prstGeom prst="rect">
            <a:avLst/>
          </a:prstGeom>
          <a:noFill/>
        </p:spPr>
        <p:txBody>
          <a:bodyPr wrap="square" rtlCol="0">
            <a:spAutoFit/>
          </a:bodyPr>
          <a:lstStyle/>
          <a:p>
            <a:pPr algn="ctr"/>
            <a:r>
              <a:rPr lang="zh-CN" altLang="en-US" sz="2400" b="1"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漏磁检测法</a:t>
            </a:r>
            <a:endParaRPr lang="en-US" altLang="zh-CN" sz="2400" b="1" dirty="0" smtClean="0">
              <a:solidFill>
                <a:schemeClr val="accent1"/>
              </a:solidFill>
              <a:latin typeface="Times New Roman" panose="02020603050405020304" pitchFamily="18" charset="0"/>
              <a:cs typeface="Times New Roman" panose="02020603050405020304" pitchFamily="18" charset="0"/>
            </a:endParaRPr>
          </a:p>
        </p:txBody>
      </p:sp>
      <p:grpSp>
        <p:nvGrpSpPr>
          <p:cNvPr id="16" name="组合 15"/>
          <p:cNvGrpSpPr/>
          <p:nvPr/>
        </p:nvGrpSpPr>
        <p:grpSpPr>
          <a:xfrm>
            <a:off x="8606970" y="6519446"/>
            <a:ext cx="638628" cy="338554"/>
            <a:chOff x="8663567" y="6519446"/>
            <a:chExt cx="638628" cy="338554"/>
          </a:xfrm>
        </p:grpSpPr>
        <p:sp>
          <p:nvSpPr>
            <p:cNvPr id="20" name="矩形 19"/>
            <p:cNvSpPr/>
            <p:nvPr/>
          </p:nvSpPr>
          <p:spPr>
            <a:xfrm>
              <a:off x="8766881" y="6519446"/>
              <a:ext cx="432000" cy="3385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8663567" y="6519446"/>
              <a:ext cx="638628" cy="338554"/>
            </a:xfrm>
            <a:prstGeom prst="rect">
              <a:avLst/>
            </a:prstGeom>
            <a:noFill/>
          </p:spPr>
          <p:txBody>
            <a:bodyPr wrap="square" rtlCol="0">
              <a:spAutoFit/>
            </a:bodyPr>
            <a:lstStyle/>
            <a:p>
              <a:pPr algn="ctr"/>
              <a:r>
                <a:rPr lang="en-US" altLang="zh-CN" sz="1600" dirty="0" smtClean="0">
                  <a:solidFill>
                    <a:schemeClr val="bg1"/>
                  </a:solidFill>
                  <a:latin typeface="微软雅黑" panose="020B0503020204020204" pitchFamily="34" charset="-122"/>
                  <a:ea typeface="微软雅黑" panose="020B0503020204020204" pitchFamily="34" charset="-122"/>
                </a:rPr>
                <a:t>05</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133" y="2403464"/>
            <a:ext cx="7945172" cy="2517143"/>
          </a:xfrm>
          <a:prstGeom prst="rect">
            <a:avLst/>
          </a:prstGeom>
        </p:spPr>
      </p:pic>
      <p:sp>
        <p:nvSpPr>
          <p:cNvPr id="15" name="文本框 29"/>
          <p:cNvSpPr txBox="1"/>
          <p:nvPr/>
        </p:nvSpPr>
        <p:spPr>
          <a:xfrm>
            <a:off x="611187" y="1309464"/>
            <a:ext cx="3108686"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285750" indent="-285750">
              <a:lnSpc>
                <a:spcPts val="2200"/>
              </a:lnSpc>
              <a:buFont typeface="Wingdings" panose="05000000000000000000" pitchFamily="2" charset="2"/>
              <a:buChar char="Ø"/>
            </a:pPr>
            <a:r>
              <a:rPr lang="zh-CN" altLang="en-US" dirty="0" smtClean="0">
                <a:solidFill>
                  <a:srgbClr val="002060"/>
                </a:solidFill>
              </a:rPr>
              <a:t>常用的缆索断丝检测方法</a:t>
            </a:r>
            <a:endParaRPr lang="en-US" altLang="zh-CN" dirty="0" smtClean="0">
              <a:solidFill>
                <a:srgbClr val="002060"/>
              </a:solidFill>
            </a:endParaRPr>
          </a:p>
        </p:txBody>
      </p:sp>
    </p:spTree>
    <p:extLst>
      <p:ext uri="{BB962C8B-B14F-4D97-AF65-F5344CB8AC3E}">
        <p14:creationId xmlns:p14="http://schemas.microsoft.com/office/powerpoint/2010/main" val="32351078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611187" y="261275"/>
            <a:ext cx="666069" cy="664458"/>
            <a:chOff x="611187" y="261275"/>
            <a:chExt cx="666069" cy="664458"/>
          </a:xfrm>
        </p:grpSpPr>
        <p:sp>
          <p:nvSpPr>
            <p:cNvPr id="9" name="矩形 8"/>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419575" y="362672"/>
            <a:ext cx="7113238" cy="461665"/>
          </a:xfrm>
          <a:prstGeom prst="rect">
            <a:avLst/>
          </a:prstGeom>
          <a:noFill/>
        </p:spPr>
        <p:txBody>
          <a:bodyPr wrap="square" rtlCol="0">
            <a:spAutoFit/>
          </a:bodyPr>
          <a:lstStyle/>
          <a:p>
            <a:r>
              <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rPr>
              <a:t>1</a:t>
            </a:r>
            <a:r>
              <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研究背景</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574675" y="5591146"/>
            <a:ext cx="7994967" cy="90386"/>
            <a:chOff x="647702" y="5265146"/>
            <a:chExt cx="7921940" cy="90386"/>
          </a:xfrm>
        </p:grpSpPr>
        <p:cxnSp>
          <p:nvCxnSpPr>
            <p:cNvPr id="25" name="直接连接符 24"/>
            <p:cNvCxnSpPr>
              <a:endCxn id="35" idx="2"/>
            </p:cNvCxnSpPr>
            <p:nvPr/>
          </p:nvCxnSpPr>
          <p:spPr>
            <a:xfrm>
              <a:off x="705811" y="5310339"/>
              <a:ext cx="7790173" cy="0"/>
            </a:xfrm>
            <a:prstGeom prst="line">
              <a:avLst/>
            </a:prstGeom>
            <a:ln w="381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26" name="椭圆 25"/>
            <p:cNvSpPr>
              <a:spLocks noChangeAspect="1"/>
            </p:cNvSpPr>
            <p:nvPr/>
          </p:nvSpPr>
          <p:spPr>
            <a:xfrm>
              <a:off x="647702" y="5265146"/>
              <a:ext cx="73658" cy="9038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a:spLocks noChangeAspect="1"/>
            </p:cNvSpPr>
            <p:nvPr/>
          </p:nvSpPr>
          <p:spPr>
            <a:xfrm>
              <a:off x="8495984" y="5265146"/>
              <a:ext cx="73658" cy="9038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文本框 35"/>
          <p:cNvSpPr txBox="1"/>
          <p:nvPr/>
        </p:nvSpPr>
        <p:spPr>
          <a:xfrm>
            <a:off x="611187" y="5805184"/>
            <a:ext cx="7921625" cy="461665"/>
          </a:xfrm>
          <a:prstGeom prst="rect">
            <a:avLst/>
          </a:prstGeom>
          <a:noFill/>
        </p:spPr>
        <p:txBody>
          <a:bodyPr wrap="square" rtlCol="0">
            <a:spAutoFit/>
          </a:bodyPr>
          <a:lstStyle/>
          <a:p>
            <a:pPr algn="ctr"/>
            <a:r>
              <a:rPr lang="zh-CN" altLang="en-US" sz="2400" b="1"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磁致伸缩法</a:t>
            </a:r>
            <a:endParaRPr lang="en-US" altLang="zh-CN" sz="2400" b="1" dirty="0" smtClean="0">
              <a:solidFill>
                <a:schemeClr val="accent1"/>
              </a:solidFill>
              <a:latin typeface="Times New Roman" panose="02020603050405020304" pitchFamily="18" charset="0"/>
              <a:cs typeface="Times New Roman" panose="02020603050405020304" pitchFamily="18" charset="0"/>
            </a:endParaRPr>
          </a:p>
        </p:txBody>
      </p:sp>
      <p:grpSp>
        <p:nvGrpSpPr>
          <p:cNvPr id="16" name="组合 15"/>
          <p:cNvGrpSpPr/>
          <p:nvPr/>
        </p:nvGrpSpPr>
        <p:grpSpPr>
          <a:xfrm>
            <a:off x="8606970" y="6519446"/>
            <a:ext cx="638628" cy="338554"/>
            <a:chOff x="8663567" y="6519446"/>
            <a:chExt cx="638628" cy="338554"/>
          </a:xfrm>
        </p:grpSpPr>
        <p:sp>
          <p:nvSpPr>
            <p:cNvPr id="20" name="矩形 19"/>
            <p:cNvSpPr/>
            <p:nvPr/>
          </p:nvSpPr>
          <p:spPr>
            <a:xfrm>
              <a:off x="8766881" y="6519446"/>
              <a:ext cx="432000" cy="3385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8663567" y="6519446"/>
              <a:ext cx="638628" cy="338554"/>
            </a:xfrm>
            <a:prstGeom prst="rect">
              <a:avLst/>
            </a:prstGeom>
            <a:noFill/>
          </p:spPr>
          <p:txBody>
            <a:bodyPr wrap="square" rtlCol="0">
              <a:spAutoFit/>
            </a:bodyPr>
            <a:lstStyle/>
            <a:p>
              <a:pPr algn="ctr"/>
              <a:r>
                <a:rPr lang="en-US" altLang="zh-CN" sz="1600" dirty="0" smtClean="0">
                  <a:solidFill>
                    <a:schemeClr val="bg1"/>
                  </a:solidFill>
                  <a:latin typeface="微软雅黑" panose="020B0503020204020204" pitchFamily="34" charset="-122"/>
                  <a:ea typeface="微软雅黑" panose="020B0503020204020204" pitchFamily="34" charset="-122"/>
                </a:rPr>
                <a:t>05</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7256" y="2607279"/>
            <a:ext cx="6629322" cy="2185083"/>
          </a:xfrm>
          <a:prstGeom prst="rect">
            <a:avLst/>
          </a:prstGeom>
        </p:spPr>
      </p:pic>
      <p:sp>
        <p:nvSpPr>
          <p:cNvPr id="15" name="文本框 29"/>
          <p:cNvSpPr txBox="1"/>
          <p:nvPr/>
        </p:nvSpPr>
        <p:spPr>
          <a:xfrm>
            <a:off x="611187" y="1309464"/>
            <a:ext cx="3108686"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285750" indent="-285750">
              <a:lnSpc>
                <a:spcPts val="2200"/>
              </a:lnSpc>
              <a:buFont typeface="Wingdings" panose="05000000000000000000" pitchFamily="2" charset="2"/>
              <a:buChar char="Ø"/>
            </a:pPr>
            <a:r>
              <a:rPr lang="zh-CN" altLang="en-US" dirty="0" smtClean="0">
                <a:solidFill>
                  <a:srgbClr val="002060"/>
                </a:solidFill>
              </a:rPr>
              <a:t>常用的缆索断丝检测方法</a:t>
            </a:r>
            <a:endParaRPr lang="en-US" altLang="zh-CN" dirty="0" smtClean="0">
              <a:solidFill>
                <a:srgbClr val="002060"/>
              </a:solidFill>
            </a:endParaRPr>
          </a:p>
        </p:txBody>
      </p:sp>
    </p:spTree>
    <p:extLst>
      <p:ext uri="{BB962C8B-B14F-4D97-AF65-F5344CB8AC3E}">
        <p14:creationId xmlns:p14="http://schemas.microsoft.com/office/powerpoint/2010/main" val="19675044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611187" y="261275"/>
            <a:ext cx="666069" cy="664458"/>
            <a:chOff x="611187" y="261275"/>
            <a:chExt cx="666069" cy="664458"/>
          </a:xfrm>
        </p:grpSpPr>
        <p:sp>
          <p:nvSpPr>
            <p:cNvPr id="9" name="矩形 8"/>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419575" y="362672"/>
            <a:ext cx="7113238" cy="461665"/>
          </a:xfrm>
          <a:prstGeom prst="rect">
            <a:avLst/>
          </a:prstGeom>
          <a:noFill/>
        </p:spPr>
        <p:txBody>
          <a:bodyPr wrap="square" rtlCol="0">
            <a:spAutoFit/>
          </a:bodyPr>
          <a:lstStyle/>
          <a:p>
            <a:r>
              <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rPr>
              <a:t>1</a:t>
            </a:r>
            <a:r>
              <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研究背景</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574675" y="5591146"/>
            <a:ext cx="7994967" cy="90386"/>
            <a:chOff x="647702" y="5265146"/>
            <a:chExt cx="7921940" cy="90386"/>
          </a:xfrm>
        </p:grpSpPr>
        <p:cxnSp>
          <p:nvCxnSpPr>
            <p:cNvPr id="25" name="直接连接符 24"/>
            <p:cNvCxnSpPr>
              <a:endCxn id="35" idx="2"/>
            </p:cNvCxnSpPr>
            <p:nvPr/>
          </p:nvCxnSpPr>
          <p:spPr>
            <a:xfrm>
              <a:off x="705811" y="5310339"/>
              <a:ext cx="7790173" cy="0"/>
            </a:xfrm>
            <a:prstGeom prst="line">
              <a:avLst/>
            </a:prstGeom>
            <a:ln w="381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26" name="椭圆 25"/>
            <p:cNvSpPr>
              <a:spLocks noChangeAspect="1"/>
            </p:cNvSpPr>
            <p:nvPr/>
          </p:nvSpPr>
          <p:spPr>
            <a:xfrm>
              <a:off x="647702" y="5265146"/>
              <a:ext cx="73658" cy="9038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a:spLocks noChangeAspect="1"/>
            </p:cNvSpPr>
            <p:nvPr/>
          </p:nvSpPr>
          <p:spPr>
            <a:xfrm>
              <a:off x="8495984" y="5265146"/>
              <a:ext cx="73658" cy="9038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文本框 35"/>
          <p:cNvSpPr txBox="1"/>
          <p:nvPr/>
        </p:nvSpPr>
        <p:spPr>
          <a:xfrm>
            <a:off x="611187" y="5805184"/>
            <a:ext cx="7921625" cy="461665"/>
          </a:xfrm>
          <a:prstGeom prst="rect">
            <a:avLst/>
          </a:prstGeom>
          <a:noFill/>
        </p:spPr>
        <p:txBody>
          <a:bodyPr wrap="square" rtlCol="0">
            <a:spAutoFit/>
          </a:bodyPr>
          <a:lstStyle/>
          <a:p>
            <a:pPr algn="ctr"/>
            <a:r>
              <a:rPr lang="zh-CN" altLang="en-US" sz="2400" b="1"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射线检测法</a:t>
            </a:r>
            <a:endParaRPr lang="en-US" altLang="zh-CN" sz="2400" b="1" dirty="0" smtClean="0">
              <a:solidFill>
                <a:schemeClr val="accent1"/>
              </a:solidFill>
              <a:latin typeface="Times New Roman" panose="02020603050405020304" pitchFamily="18" charset="0"/>
              <a:cs typeface="Times New Roman" panose="02020603050405020304" pitchFamily="18" charset="0"/>
            </a:endParaRPr>
          </a:p>
        </p:txBody>
      </p:sp>
      <p:grpSp>
        <p:nvGrpSpPr>
          <p:cNvPr id="16" name="组合 15"/>
          <p:cNvGrpSpPr/>
          <p:nvPr/>
        </p:nvGrpSpPr>
        <p:grpSpPr>
          <a:xfrm>
            <a:off x="8606970" y="6519446"/>
            <a:ext cx="638628" cy="338554"/>
            <a:chOff x="8663567" y="6519446"/>
            <a:chExt cx="638628" cy="338554"/>
          </a:xfrm>
        </p:grpSpPr>
        <p:sp>
          <p:nvSpPr>
            <p:cNvPr id="20" name="矩形 19"/>
            <p:cNvSpPr/>
            <p:nvPr/>
          </p:nvSpPr>
          <p:spPr>
            <a:xfrm>
              <a:off x="8766881" y="6519446"/>
              <a:ext cx="432000" cy="3385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8663567" y="6519446"/>
              <a:ext cx="638628" cy="338554"/>
            </a:xfrm>
            <a:prstGeom prst="rect">
              <a:avLst/>
            </a:prstGeom>
            <a:noFill/>
          </p:spPr>
          <p:txBody>
            <a:bodyPr wrap="square" rtlCol="0">
              <a:spAutoFit/>
            </a:bodyPr>
            <a:lstStyle/>
            <a:p>
              <a:pPr algn="ctr"/>
              <a:r>
                <a:rPr lang="en-US" altLang="zh-CN" sz="1600" dirty="0" smtClean="0">
                  <a:solidFill>
                    <a:schemeClr val="bg1"/>
                  </a:solidFill>
                  <a:latin typeface="微软雅黑" panose="020B0503020204020204" pitchFamily="34" charset="-122"/>
                  <a:ea typeface="微软雅黑" panose="020B0503020204020204" pitchFamily="34" charset="-122"/>
                </a:rPr>
                <a:t>05</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8939" y="1852769"/>
            <a:ext cx="6006119" cy="3668541"/>
          </a:xfrm>
          <a:prstGeom prst="rect">
            <a:avLst/>
          </a:prstGeom>
        </p:spPr>
      </p:pic>
      <p:sp>
        <p:nvSpPr>
          <p:cNvPr id="15" name="文本框 29"/>
          <p:cNvSpPr txBox="1"/>
          <p:nvPr/>
        </p:nvSpPr>
        <p:spPr>
          <a:xfrm>
            <a:off x="611187" y="1309464"/>
            <a:ext cx="3108686"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285750" indent="-285750">
              <a:lnSpc>
                <a:spcPts val="2200"/>
              </a:lnSpc>
              <a:buFont typeface="Wingdings" panose="05000000000000000000" pitchFamily="2" charset="2"/>
              <a:buChar char="Ø"/>
            </a:pPr>
            <a:r>
              <a:rPr lang="zh-CN" altLang="en-US" dirty="0" smtClean="0">
                <a:solidFill>
                  <a:srgbClr val="002060"/>
                </a:solidFill>
              </a:rPr>
              <a:t>常用的缆索断丝检测方法</a:t>
            </a:r>
            <a:endParaRPr lang="en-US" altLang="zh-CN" dirty="0" smtClean="0">
              <a:solidFill>
                <a:srgbClr val="002060"/>
              </a:solidFill>
            </a:endParaRPr>
          </a:p>
        </p:txBody>
      </p:sp>
    </p:spTree>
    <p:extLst>
      <p:ext uri="{BB962C8B-B14F-4D97-AF65-F5344CB8AC3E}">
        <p14:creationId xmlns:p14="http://schemas.microsoft.com/office/powerpoint/2010/main" val="4276671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611187" y="261275"/>
            <a:ext cx="666069" cy="664458"/>
            <a:chOff x="611187" y="261275"/>
            <a:chExt cx="666069" cy="664458"/>
          </a:xfrm>
        </p:grpSpPr>
        <p:sp>
          <p:nvSpPr>
            <p:cNvPr id="9" name="矩形 8"/>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419575" y="362672"/>
            <a:ext cx="7113238" cy="461665"/>
          </a:xfrm>
          <a:prstGeom prst="rect">
            <a:avLst/>
          </a:prstGeom>
          <a:noFill/>
        </p:spPr>
        <p:txBody>
          <a:bodyPr wrap="square" rtlCol="0">
            <a:spAutoFit/>
          </a:bodyPr>
          <a:lstStyle/>
          <a:p>
            <a:r>
              <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rPr>
              <a:t>1</a:t>
            </a:r>
            <a:r>
              <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研究背景</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574675" y="5591146"/>
            <a:ext cx="7994967" cy="90386"/>
            <a:chOff x="647702" y="5265146"/>
            <a:chExt cx="7921940" cy="90386"/>
          </a:xfrm>
        </p:grpSpPr>
        <p:cxnSp>
          <p:nvCxnSpPr>
            <p:cNvPr id="25" name="直接连接符 24"/>
            <p:cNvCxnSpPr>
              <a:endCxn id="35" idx="2"/>
            </p:cNvCxnSpPr>
            <p:nvPr/>
          </p:nvCxnSpPr>
          <p:spPr>
            <a:xfrm>
              <a:off x="705811" y="5310339"/>
              <a:ext cx="7790173" cy="0"/>
            </a:xfrm>
            <a:prstGeom prst="line">
              <a:avLst/>
            </a:prstGeom>
            <a:ln w="381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26" name="椭圆 25"/>
            <p:cNvSpPr>
              <a:spLocks noChangeAspect="1"/>
            </p:cNvSpPr>
            <p:nvPr/>
          </p:nvSpPr>
          <p:spPr>
            <a:xfrm>
              <a:off x="647702" y="5265146"/>
              <a:ext cx="73658" cy="9038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a:spLocks noChangeAspect="1"/>
            </p:cNvSpPr>
            <p:nvPr/>
          </p:nvSpPr>
          <p:spPr>
            <a:xfrm>
              <a:off x="8495984" y="5265146"/>
              <a:ext cx="73658" cy="9038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文本框 35"/>
          <p:cNvSpPr txBox="1"/>
          <p:nvPr/>
        </p:nvSpPr>
        <p:spPr>
          <a:xfrm>
            <a:off x="611187" y="5805184"/>
            <a:ext cx="7921625" cy="461665"/>
          </a:xfrm>
          <a:prstGeom prst="rect">
            <a:avLst/>
          </a:prstGeom>
          <a:noFill/>
        </p:spPr>
        <p:txBody>
          <a:bodyPr wrap="square" rtlCol="0">
            <a:spAutoFit/>
          </a:bodyPr>
          <a:lstStyle/>
          <a:p>
            <a:pPr algn="ctr"/>
            <a:r>
              <a:rPr lang="zh-CN" altLang="en-US" sz="2400" b="1"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声发射检测法</a:t>
            </a:r>
            <a:endParaRPr lang="en-US" altLang="zh-CN" sz="2400" b="1" dirty="0" smtClean="0">
              <a:solidFill>
                <a:schemeClr val="accent1"/>
              </a:solidFill>
              <a:latin typeface="Times New Roman" panose="02020603050405020304" pitchFamily="18" charset="0"/>
              <a:cs typeface="Times New Roman" panose="02020603050405020304" pitchFamily="18" charset="0"/>
            </a:endParaRPr>
          </a:p>
        </p:txBody>
      </p:sp>
      <p:grpSp>
        <p:nvGrpSpPr>
          <p:cNvPr id="16" name="组合 15"/>
          <p:cNvGrpSpPr/>
          <p:nvPr/>
        </p:nvGrpSpPr>
        <p:grpSpPr>
          <a:xfrm>
            <a:off x="8606970" y="6519446"/>
            <a:ext cx="638628" cy="338554"/>
            <a:chOff x="8663567" y="6519446"/>
            <a:chExt cx="638628" cy="338554"/>
          </a:xfrm>
        </p:grpSpPr>
        <p:sp>
          <p:nvSpPr>
            <p:cNvPr id="20" name="矩形 19"/>
            <p:cNvSpPr/>
            <p:nvPr/>
          </p:nvSpPr>
          <p:spPr>
            <a:xfrm>
              <a:off x="8766881" y="6519446"/>
              <a:ext cx="432000" cy="3385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8663567" y="6519446"/>
              <a:ext cx="638628" cy="338554"/>
            </a:xfrm>
            <a:prstGeom prst="rect">
              <a:avLst/>
            </a:prstGeom>
            <a:noFill/>
          </p:spPr>
          <p:txBody>
            <a:bodyPr wrap="square" rtlCol="0">
              <a:spAutoFit/>
            </a:bodyPr>
            <a:lstStyle/>
            <a:p>
              <a:pPr algn="ctr"/>
              <a:r>
                <a:rPr lang="en-US" altLang="zh-CN" sz="1600" dirty="0" smtClean="0">
                  <a:solidFill>
                    <a:schemeClr val="bg1"/>
                  </a:solidFill>
                  <a:latin typeface="微软雅黑" panose="020B0503020204020204" pitchFamily="34" charset="-122"/>
                  <a:ea typeface="微软雅黑" panose="020B0503020204020204" pitchFamily="34" charset="-122"/>
                </a:rPr>
                <a:t>05</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sp>
        <p:nvSpPr>
          <p:cNvPr id="21507" name="Rectangle 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文本框 29"/>
          <p:cNvSpPr txBox="1"/>
          <p:nvPr/>
        </p:nvSpPr>
        <p:spPr>
          <a:xfrm>
            <a:off x="611187" y="1309464"/>
            <a:ext cx="3108686" cy="37446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285750" indent="-285750">
              <a:lnSpc>
                <a:spcPts val="2200"/>
              </a:lnSpc>
              <a:buFont typeface="Wingdings" panose="05000000000000000000" pitchFamily="2" charset="2"/>
              <a:buChar char="Ø"/>
            </a:pPr>
            <a:r>
              <a:rPr lang="zh-CN" altLang="en-US" dirty="0" smtClean="0">
                <a:solidFill>
                  <a:srgbClr val="002060"/>
                </a:solidFill>
              </a:rPr>
              <a:t>常用的缆索断丝检测方法</a:t>
            </a:r>
            <a:endParaRPr lang="en-US" altLang="zh-CN" dirty="0" smtClean="0">
              <a:solidFill>
                <a:srgbClr val="002060"/>
              </a:solidFill>
            </a:endParaRPr>
          </a:p>
        </p:txBody>
      </p:sp>
      <p:graphicFrame>
        <p:nvGraphicFramePr>
          <p:cNvPr id="23" name="对象 22"/>
          <p:cNvGraphicFramePr>
            <a:graphicFrameLocks noChangeAspect="1"/>
          </p:cNvGraphicFramePr>
          <p:nvPr>
            <p:extLst>
              <p:ext uri="{D42A27DB-BD31-4B8C-83A1-F6EECF244321}">
                <p14:modId xmlns:p14="http://schemas.microsoft.com/office/powerpoint/2010/main" val="2902298582"/>
              </p:ext>
            </p:extLst>
          </p:nvPr>
        </p:nvGraphicFramePr>
        <p:xfrm>
          <a:off x="1419575" y="2576098"/>
          <a:ext cx="6054622" cy="2752633"/>
        </p:xfrm>
        <a:graphic>
          <a:graphicData uri="http://schemas.openxmlformats.org/presentationml/2006/ole">
            <mc:AlternateContent xmlns:mc="http://schemas.openxmlformats.org/markup-compatibility/2006">
              <mc:Choice xmlns:v="urn:schemas-microsoft-com:vml" Requires="v">
                <p:oleObj spid="_x0000_s21608" name="Visio" r:id="rId3" imgW="3705125" imgH="1657174" progId="Visio.Drawing.11">
                  <p:embed/>
                </p:oleObj>
              </mc:Choice>
              <mc:Fallback>
                <p:oleObj name="Visio" r:id="rId3" imgW="3705125" imgH="1657174" progId="Visio.Drawing.11">
                  <p:embed/>
                  <p:pic>
                    <p:nvPicPr>
                      <p:cNvPr id="28" name="对象 27"/>
                      <p:cNvPicPr>
                        <a:picLocks noChangeAspect="1" noChangeArrowheads="1"/>
                      </p:cNvPicPr>
                      <p:nvPr/>
                    </p:nvPicPr>
                    <p:blipFill>
                      <a:blip r:embed="rId4"/>
                      <a:srcRect/>
                      <a:stretch>
                        <a:fillRect/>
                      </a:stretch>
                    </p:blipFill>
                    <p:spPr bwMode="auto">
                      <a:xfrm>
                        <a:off x="1419575" y="2576098"/>
                        <a:ext cx="6054622" cy="2752633"/>
                      </a:xfrm>
                      <a:prstGeom prst="rect">
                        <a:avLst/>
                      </a:prstGeom>
                      <a:noFill/>
                    </p:spPr>
                  </p:pic>
                </p:oleObj>
              </mc:Fallback>
            </mc:AlternateContent>
          </a:graphicData>
        </a:graphic>
      </p:graphicFrame>
    </p:spTree>
    <p:extLst>
      <p:ext uri="{BB962C8B-B14F-4D97-AF65-F5344CB8AC3E}">
        <p14:creationId xmlns:p14="http://schemas.microsoft.com/office/powerpoint/2010/main" val="337837264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学术蓝">
      <a:dk1>
        <a:sysClr val="windowText" lastClr="000000"/>
      </a:dk1>
      <a:lt1>
        <a:sysClr val="window" lastClr="FFFFFF"/>
      </a:lt1>
      <a:dk2>
        <a:srgbClr val="44546A"/>
      </a:dk2>
      <a:lt2>
        <a:srgbClr val="E7E6E6"/>
      </a:lt2>
      <a:accent1>
        <a:srgbClr val="0070C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4999</TotalTime>
  <Words>2197</Words>
  <Application>Microsoft Office PowerPoint</Application>
  <PresentationFormat>全屏显示(4:3)</PresentationFormat>
  <Paragraphs>428</Paragraphs>
  <Slides>44</Slides>
  <Notes>4</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3</vt:i4>
      </vt:variant>
      <vt:variant>
        <vt:lpstr>幻灯片标题</vt:lpstr>
      </vt:variant>
      <vt:variant>
        <vt:i4>44</vt:i4>
      </vt:variant>
    </vt:vector>
  </HeadingPairs>
  <TitlesOfParts>
    <vt:vector size="57" baseType="lpstr">
      <vt:lpstr>宋体</vt:lpstr>
      <vt:lpstr>微软雅黑</vt:lpstr>
      <vt:lpstr>Arial</vt:lpstr>
      <vt:lpstr>Calibri</vt:lpstr>
      <vt:lpstr>Calibri Light</vt:lpstr>
      <vt:lpstr>Cambria Math</vt:lpstr>
      <vt:lpstr>Tahoma</vt:lpstr>
      <vt:lpstr>Times New Roman</vt:lpstr>
      <vt:lpstr>Wingdings</vt:lpstr>
      <vt:lpstr>Office 主题</vt:lpstr>
      <vt:lpstr>Visio</vt:lpstr>
      <vt:lpstr>Microsoft Visio 绘图</vt:lpstr>
      <vt:lpstr>Microsoft Visio 2003-2010 绘图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1</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www.pptbz.com</dc:creator>
  <cp:lastModifiedBy>一个 狗</cp:lastModifiedBy>
  <cp:revision>444</cp:revision>
  <dcterms:created xsi:type="dcterms:W3CDTF">2015-01-13T10:49:01Z</dcterms:created>
  <dcterms:modified xsi:type="dcterms:W3CDTF">2019-05-25T10:27:07Z</dcterms:modified>
</cp:coreProperties>
</file>